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57" r:id="rId5"/>
    <p:sldId id="258" r:id="rId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84"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35B97C21-B840-4B20-892A-63673448EFBF}" type="datetimeFigureOut">
              <a:rPr lang="cs-CZ" smtClean="0"/>
              <a:pPr/>
              <a:t>6.8.2014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655FBBF-7967-45C0-9F18-21903EEE6A46}"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5B97C21-B840-4B20-892A-63673448EFBF}" type="datetimeFigureOut">
              <a:rPr lang="cs-CZ" smtClean="0"/>
              <a:pPr/>
              <a:t>6.8.2014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655FBBF-7967-45C0-9F18-21903EEE6A46}"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5B97C21-B840-4B20-892A-63673448EFBF}" type="datetimeFigureOut">
              <a:rPr lang="cs-CZ" smtClean="0"/>
              <a:pPr/>
              <a:t>6.8.2014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655FBBF-7967-45C0-9F18-21903EEE6A46}"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5B97C21-B840-4B20-892A-63673448EFBF}" type="datetimeFigureOut">
              <a:rPr lang="cs-CZ" smtClean="0"/>
              <a:pPr/>
              <a:t>6.8.2014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655FBBF-7967-45C0-9F18-21903EEE6A46}"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35B97C21-B840-4B20-892A-63673448EFBF}" type="datetimeFigureOut">
              <a:rPr lang="cs-CZ" smtClean="0"/>
              <a:pPr/>
              <a:t>6.8.2014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655FBBF-7967-45C0-9F18-21903EEE6A46}"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5B97C21-B840-4B20-892A-63673448EFBF}" type="datetimeFigureOut">
              <a:rPr lang="cs-CZ" smtClean="0"/>
              <a:pPr/>
              <a:t>6.8.2014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655FBBF-7967-45C0-9F18-21903EEE6A46}"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5B97C21-B840-4B20-892A-63673448EFBF}" type="datetimeFigureOut">
              <a:rPr lang="cs-CZ" smtClean="0"/>
              <a:pPr/>
              <a:t>6.8.2014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655FBBF-7967-45C0-9F18-21903EEE6A46}"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35B97C21-B840-4B20-892A-63673448EFBF}" type="datetimeFigureOut">
              <a:rPr lang="cs-CZ" smtClean="0"/>
              <a:pPr/>
              <a:t>6.8.2014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655FBBF-7967-45C0-9F18-21903EEE6A46}"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5B97C21-B840-4B20-892A-63673448EFBF}" type="datetimeFigureOut">
              <a:rPr lang="cs-CZ" smtClean="0"/>
              <a:pPr/>
              <a:t>6.8.2014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655FBBF-7967-45C0-9F18-21903EEE6A46}"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35B97C21-B840-4B20-892A-63673448EFBF}" type="datetimeFigureOut">
              <a:rPr lang="cs-CZ" smtClean="0"/>
              <a:pPr/>
              <a:t>6.8.2014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655FBBF-7967-45C0-9F18-21903EEE6A46}"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35B97C21-B840-4B20-892A-63673448EFBF}" type="datetimeFigureOut">
              <a:rPr lang="cs-CZ" smtClean="0"/>
              <a:pPr/>
              <a:t>6.8.2014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655FBBF-7967-45C0-9F18-21903EEE6A46}"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97C21-B840-4B20-892A-63673448EFBF}" type="datetimeFigureOut">
              <a:rPr lang="cs-CZ" smtClean="0"/>
              <a:pPr/>
              <a:t>6.8.2014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55FBBF-7967-45C0-9F18-21903EEE6A46}"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908720"/>
            <a:ext cx="7772400" cy="1470025"/>
          </a:xfrm>
        </p:spPr>
        <p:txBody>
          <a:bodyPr>
            <a:noAutofit/>
          </a:bodyPr>
          <a:lstStyle/>
          <a:p>
            <a:r>
              <a:rPr lang="cs-CZ" sz="6000" b="1" dirty="0" smtClean="0"/>
              <a:t>SWOT </a:t>
            </a:r>
            <a:r>
              <a:rPr lang="cs-CZ" sz="6000" b="1" dirty="0" err="1" smtClean="0"/>
              <a:t>analysis</a:t>
            </a:r>
            <a:r>
              <a:rPr lang="cs-CZ" sz="6000" b="1" dirty="0" smtClean="0"/>
              <a:t> – V4 </a:t>
            </a:r>
            <a:r>
              <a:rPr lang="cs-CZ" sz="6000" b="1" dirty="0" err="1" smtClean="0"/>
              <a:t>cooperation</a:t>
            </a:r>
            <a:endParaRPr lang="cs-CZ" sz="6000" b="1" dirty="0"/>
          </a:p>
        </p:txBody>
      </p:sp>
      <p:sp>
        <p:nvSpPr>
          <p:cNvPr id="3" name="Podnadpis 2"/>
          <p:cNvSpPr>
            <a:spLocks noGrp="1"/>
          </p:cNvSpPr>
          <p:nvPr>
            <p:ph type="subTitle" idx="1"/>
          </p:nvPr>
        </p:nvSpPr>
        <p:spPr>
          <a:xfrm>
            <a:off x="1331640" y="2852936"/>
            <a:ext cx="6400800" cy="1752600"/>
          </a:xfrm>
        </p:spPr>
        <p:txBody>
          <a:bodyPr/>
          <a:lstStyle/>
          <a:p>
            <a:r>
              <a:rPr lang="cs-CZ" dirty="0" err="1" smtClean="0">
                <a:solidFill>
                  <a:schemeClr val="tx1"/>
                </a:solidFill>
              </a:rPr>
              <a:t>Political</a:t>
            </a:r>
            <a:r>
              <a:rPr lang="cs-CZ" dirty="0" smtClean="0">
                <a:solidFill>
                  <a:schemeClr val="tx1"/>
                </a:solidFill>
              </a:rPr>
              <a:t> workshop:</a:t>
            </a:r>
            <a:br>
              <a:rPr lang="cs-CZ" dirty="0" smtClean="0">
                <a:solidFill>
                  <a:schemeClr val="tx1"/>
                </a:solidFill>
              </a:rPr>
            </a:br>
            <a:r>
              <a:rPr lang="cs-CZ" dirty="0" smtClean="0">
                <a:solidFill>
                  <a:schemeClr val="tx1"/>
                </a:solidFill>
              </a:rPr>
              <a:t>V4 </a:t>
            </a:r>
            <a:r>
              <a:rPr lang="cs-CZ" dirty="0" err="1" smtClean="0">
                <a:solidFill>
                  <a:schemeClr val="tx1"/>
                </a:solidFill>
              </a:rPr>
              <a:t>cooperation</a:t>
            </a:r>
            <a:r>
              <a:rPr lang="cs-CZ" dirty="0" smtClean="0">
                <a:solidFill>
                  <a:schemeClr val="tx1"/>
                </a:solidFill>
              </a:rPr>
              <a:t> - </a:t>
            </a:r>
            <a:r>
              <a:rPr lang="cs-CZ" dirty="0" err="1" smtClean="0">
                <a:solidFill>
                  <a:schemeClr val="tx1"/>
                </a:solidFill>
              </a:rPr>
              <a:t>the</a:t>
            </a:r>
            <a:r>
              <a:rPr lang="cs-CZ" dirty="0" smtClean="0">
                <a:solidFill>
                  <a:schemeClr val="tx1"/>
                </a:solidFill>
              </a:rPr>
              <a:t> reality </a:t>
            </a:r>
            <a:r>
              <a:rPr lang="cs-CZ" dirty="0" err="1" smtClean="0">
                <a:solidFill>
                  <a:schemeClr val="tx1"/>
                </a:solidFill>
              </a:rPr>
              <a:t>check</a:t>
            </a:r>
            <a:endParaRPr lang="cs-CZ" dirty="0">
              <a:solidFill>
                <a:schemeClr val="tx1"/>
              </a:solidFill>
            </a:endParaRPr>
          </a:p>
        </p:txBody>
      </p:sp>
      <p:pic>
        <p:nvPicPr>
          <p:cNvPr id="12292" name="Picture 4" descr="http://foreignpolicyblogs.com/wp-content/uploads/Visegrad-Group.jpg"/>
          <p:cNvPicPr>
            <a:picLocks noChangeAspect="1" noChangeArrowheads="1"/>
          </p:cNvPicPr>
          <p:nvPr/>
        </p:nvPicPr>
        <p:blipFill>
          <a:blip r:embed="rId2" cstate="print"/>
          <a:srcRect t="16042" b="17784"/>
          <a:stretch>
            <a:fillRect/>
          </a:stretch>
        </p:blipFill>
        <p:spPr bwMode="auto">
          <a:xfrm>
            <a:off x="2123728" y="4725144"/>
            <a:ext cx="4824536" cy="182364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u="sng" dirty="0"/>
              <a:t>SWOT analysis</a:t>
            </a:r>
            <a:endParaRPr lang="cs-CZ" dirty="0"/>
          </a:p>
        </p:txBody>
      </p:sp>
      <p:sp>
        <p:nvSpPr>
          <p:cNvPr id="3" name="Zástupný symbol pro obsah 2"/>
          <p:cNvSpPr>
            <a:spLocks noGrp="1"/>
          </p:cNvSpPr>
          <p:nvPr>
            <p:ph idx="1"/>
          </p:nvPr>
        </p:nvSpPr>
        <p:spPr/>
        <p:txBody>
          <a:bodyPr>
            <a:normAutofit fontScale="92500" lnSpcReduction="10000"/>
          </a:bodyPr>
          <a:lstStyle/>
          <a:p>
            <a:pPr>
              <a:buNone/>
            </a:pPr>
            <a:r>
              <a:rPr lang="en-US" b="1" dirty="0"/>
              <a:t>Strengths:</a:t>
            </a:r>
            <a:r>
              <a:rPr lang="en-US" dirty="0"/>
              <a:t> common historical and cultural heritage, IVF, membership in international organizations (EU), geographical proximity</a:t>
            </a:r>
            <a:endParaRPr lang="cs-CZ" dirty="0"/>
          </a:p>
          <a:p>
            <a:pPr>
              <a:buNone/>
            </a:pPr>
            <a:r>
              <a:rPr lang="en-US" b="1" dirty="0"/>
              <a:t>Threats</a:t>
            </a:r>
            <a:r>
              <a:rPr lang="en-US" dirty="0"/>
              <a:t>: multispeed EU, energy dependency from Russia (Russia behavior), no influence of the V4 on the EU level, shift of the investment flow from the central Europe elsewhere, insecure strategic environment, economic instability of the EU and </a:t>
            </a:r>
            <a:r>
              <a:rPr lang="en-US" dirty="0" err="1"/>
              <a:t>eurozone</a:t>
            </a:r>
            <a:r>
              <a:rPr lang="en-US" dirty="0"/>
              <a:t>, decreased weight of the EU on the global scale</a:t>
            </a:r>
            <a:endParaRPr lang="cs-CZ" dirty="0"/>
          </a:p>
          <a:p>
            <a:pPr>
              <a:buNone/>
            </a:pP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u="sng" dirty="0"/>
              <a:t>SWOT analysis</a:t>
            </a:r>
            <a:endParaRPr lang="cs-CZ" dirty="0"/>
          </a:p>
        </p:txBody>
      </p:sp>
      <p:sp>
        <p:nvSpPr>
          <p:cNvPr id="3" name="Zástupný symbol pro obsah 2"/>
          <p:cNvSpPr>
            <a:spLocks noGrp="1"/>
          </p:cNvSpPr>
          <p:nvPr>
            <p:ph idx="1"/>
          </p:nvPr>
        </p:nvSpPr>
        <p:spPr/>
        <p:txBody>
          <a:bodyPr>
            <a:noAutofit/>
          </a:bodyPr>
          <a:lstStyle/>
          <a:p>
            <a:pPr marL="514350" indent="-514350">
              <a:buNone/>
            </a:pPr>
            <a:r>
              <a:rPr lang="en-US" sz="2500" b="1" dirty="0" smtClean="0"/>
              <a:t>Opportunities</a:t>
            </a:r>
            <a:r>
              <a:rPr lang="en-US" sz="2500" dirty="0" smtClean="0"/>
              <a:t>: Being recognized as a regional group by the EU, V4+ cooperation, Foreign direct investment, Energy security, Prevention of the “brain flow”, Supranational coordination authority within V4, Cooperation in the framework of the EU institutions, Tourism, Attraction of “brains” from outside, Building infrastructure </a:t>
            </a:r>
            <a:endParaRPr lang="cs-CZ" sz="2500" dirty="0" smtClean="0"/>
          </a:p>
          <a:p>
            <a:pPr marL="514350" indent="-514350">
              <a:buNone/>
            </a:pPr>
            <a:r>
              <a:rPr lang="en-US" sz="2500" b="1" dirty="0" smtClean="0"/>
              <a:t>Weaknesses</a:t>
            </a:r>
            <a:r>
              <a:rPr lang="en-US" sz="2500" dirty="0" smtClean="0"/>
              <a:t>: No common foreign policy, Non-recognition by the EU, Energy vulnerability, Unsettled historical issues, Lack of structure, Under developed infrastructural links between V4 countries, Too general rhetoric of political leaders in declarations, Enlargement (?), Lack of real regional political leaders with concrete will to cooperate</a:t>
            </a:r>
          </a:p>
          <a:p>
            <a:pPr marL="514350" indent="-514350">
              <a:buNone/>
            </a:pPr>
            <a:endParaRPr lang="cs-CZ" sz="25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0" y="0"/>
            <a:ext cx="9144000" cy="6924973"/>
          </a:xfrm>
          <a:prstGeom prst="rect">
            <a:avLst/>
          </a:prstGeom>
          <a:noFill/>
        </p:spPr>
        <p:txBody>
          <a:bodyPr wrap="square" rtlCol="0">
            <a:spAutoFit/>
          </a:bodyPr>
          <a:lstStyle/>
          <a:p>
            <a:r>
              <a:rPr lang="en-US" sz="2000" dirty="0"/>
              <a:t>				</a:t>
            </a:r>
            <a:r>
              <a:rPr lang="en-US" sz="2800" b="1" dirty="0"/>
              <a:t>Most important</a:t>
            </a:r>
            <a:endParaRPr lang="cs-CZ" sz="2000" dirty="0"/>
          </a:p>
          <a:p>
            <a:r>
              <a:rPr lang="cs-CZ" sz="2000" dirty="0" smtClean="0"/>
              <a:t>                  </a:t>
            </a:r>
            <a:r>
              <a:rPr lang="en-US" sz="2000" dirty="0" smtClean="0"/>
              <a:t>Common </a:t>
            </a:r>
            <a:r>
              <a:rPr lang="en-US" sz="2000" dirty="0"/>
              <a:t>foreign policy		</a:t>
            </a:r>
            <a:r>
              <a:rPr lang="en-US" sz="2000" dirty="0" smtClean="0"/>
              <a:t>Permanent </a:t>
            </a:r>
            <a:r>
              <a:rPr lang="en-US" sz="2000" dirty="0"/>
              <a:t>institution in the V4</a:t>
            </a:r>
            <a:br>
              <a:rPr lang="en-US" sz="2000" dirty="0"/>
            </a:br>
            <a:r>
              <a:rPr lang="en-US" sz="2000" b="1" dirty="0"/>
              <a:t>					</a:t>
            </a:r>
            <a:r>
              <a:rPr lang="en-US" sz="2000" dirty="0" smtClean="0"/>
              <a:t>Diversification </a:t>
            </a:r>
            <a:r>
              <a:rPr lang="en-US" sz="2000" dirty="0"/>
              <a:t>in the energy policy</a:t>
            </a:r>
            <a:br>
              <a:rPr lang="en-US" sz="2000" dirty="0"/>
            </a:br>
            <a:r>
              <a:rPr lang="en-US" sz="2000" dirty="0"/>
              <a:t>					</a:t>
            </a:r>
            <a:r>
              <a:rPr lang="en-US" sz="2000" dirty="0" smtClean="0"/>
              <a:t>Improving </a:t>
            </a:r>
            <a:r>
              <a:rPr lang="en-US" sz="2000" dirty="0"/>
              <a:t>transport infrastructure</a:t>
            </a:r>
            <a:endParaRPr lang="cs-CZ" sz="2000" dirty="0"/>
          </a:p>
          <a:p>
            <a:r>
              <a:rPr lang="en-US" sz="2000" dirty="0"/>
              <a:t> </a:t>
            </a:r>
            <a:endParaRPr lang="cs-CZ" sz="2000" dirty="0" smtClean="0"/>
          </a:p>
          <a:p>
            <a:endParaRPr lang="cs-CZ" sz="2000" dirty="0"/>
          </a:p>
          <a:p>
            <a:r>
              <a:rPr lang="en-US" sz="2000" dirty="0"/>
              <a:t>						</a:t>
            </a:r>
            <a:r>
              <a:rPr lang="en-US" sz="2000" dirty="0" smtClean="0"/>
              <a:t>Environmental </a:t>
            </a:r>
            <a:r>
              <a:rPr lang="en-US" sz="2000" dirty="0"/>
              <a:t>policy</a:t>
            </a:r>
            <a:endParaRPr lang="cs-CZ" sz="2000" dirty="0"/>
          </a:p>
          <a:p>
            <a:r>
              <a:rPr lang="en-US" sz="2000" dirty="0"/>
              <a:t>				</a:t>
            </a:r>
            <a:r>
              <a:rPr lang="en-US" sz="2000" dirty="0" smtClean="0"/>
              <a:t>Defense spending</a:t>
            </a:r>
            <a:endParaRPr lang="cs-CZ" sz="2000" dirty="0"/>
          </a:p>
          <a:p>
            <a:r>
              <a:rPr lang="en-US" sz="2000" dirty="0"/>
              <a:t>	EU regional policy reform	</a:t>
            </a:r>
            <a:endParaRPr lang="cs-CZ" sz="2000" dirty="0" smtClean="0"/>
          </a:p>
          <a:p>
            <a:endParaRPr lang="cs-CZ" sz="2000" dirty="0"/>
          </a:p>
          <a:p>
            <a:r>
              <a:rPr lang="en-US" sz="2800" b="1" dirty="0"/>
              <a:t>Impossible</a:t>
            </a:r>
            <a:r>
              <a:rPr lang="en-US" sz="2000" dirty="0"/>
              <a:t>			</a:t>
            </a:r>
            <a:r>
              <a:rPr lang="cs-CZ" sz="2000" dirty="0" smtClean="0"/>
              <a:t>	</a:t>
            </a:r>
            <a:r>
              <a:rPr lang="en-US" sz="2000" dirty="0" smtClean="0"/>
              <a:t>“</a:t>
            </a:r>
            <a:r>
              <a:rPr lang="en-US" sz="2000" dirty="0"/>
              <a:t>V4 brand” PR </a:t>
            </a:r>
            <a:r>
              <a:rPr lang="cs-CZ" sz="2000" dirty="0" smtClean="0"/>
              <a:t>	                       </a:t>
            </a:r>
            <a:r>
              <a:rPr lang="en-US" sz="2800" b="1" dirty="0" smtClean="0"/>
              <a:t>Possible</a:t>
            </a:r>
            <a:endParaRPr lang="cs-CZ" sz="2000" dirty="0"/>
          </a:p>
          <a:p>
            <a:r>
              <a:rPr lang="en-US" sz="2000" dirty="0"/>
              <a:t> </a:t>
            </a:r>
            <a:endParaRPr lang="cs-CZ" sz="2000" dirty="0"/>
          </a:p>
          <a:p>
            <a:r>
              <a:rPr lang="en-US" sz="2000" dirty="0"/>
              <a:t> </a:t>
            </a:r>
            <a:endParaRPr lang="cs-CZ" sz="2000" dirty="0" smtClean="0"/>
          </a:p>
          <a:p>
            <a:endParaRPr lang="cs-CZ" sz="2000" dirty="0"/>
          </a:p>
          <a:p>
            <a:r>
              <a:rPr lang="en-US" sz="2000" dirty="0"/>
              <a:t>					</a:t>
            </a:r>
            <a:r>
              <a:rPr lang="en-US" sz="2000" dirty="0" smtClean="0"/>
              <a:t>Energy </a:t>
            </a:r>
            <a:r>
              <a:rPr lang="en-US" sz="2000" dirty="0"/>
              <a:t>infrastructure </a:t>
            </a:r>
            <a:r>
              <a:rPr lang="cs-CZ" sz="2000" dirty="0"/>
              <a:t>(</a:t>
            </a:r>
            <a:r>
              <a:rPr lang="en-US" sz="2000" dirty="0" smtClean="0"/>
              <a:t>interconnectors)</a:t>
            </a:r>
            <a:endParaRPr lang="cs-CZ" sz="2000" dirty="0" smtClean="0"/>
          </a:p>
          <a:p>
            <a:endParaRPr lang="cs-CZ" sz="2000" dirty="0"/>
          </a:p>
          <a:p>
            <a:r>
              <a:rPr lang="en-US" sz="2000" dirty="0"/>
              <a:t>	Global economic </a:t>
            </a:r>
            <a:r>
              <a:rPr lang="en-US" sz="2000" dirty="0" smtClean="0"/>
              <a:t>brand</a:t>
            </a:r>
            <a:endParaRPr lang="cs-CZ" sz="2000" dirty="0" smtClean="0"/>
          </a:p>
          <a:p>
            <a:endParaRPr lang="cs-CZ" sz="2000" dirty="0"/>
          </a:p>
          <a:p>
            <a:endParaRPr lang="cs-CZ" sz="2000" dirty="0"/>
          </a:p>
          <a:p>
            <a:r>
              <a:rPr lang="en-US" sz="2000" dirty="0"/>
              <a:t>				</a:t>
            </a:r>
            <a:r>
              <a:rPr lang="en-US" sz="2800" b="1" dirty="0" smtClean="0"/>
              <a:t>Less </a:t>
            </a:r>
            <a:r>
              <a:rPr lang="en-US" sz="2800" b="1" dirty="0"/>
              <a:t>important</a:t>
            </a:r>
            <a:endParaRPr lang="cs-CZ" sz="2000" dirty="0"/>
          </a:p>
          <a:p>
            <a:endParaRPr lang="cs-CZ" sz="2000" dirty="0"/>
          </a:p>
        </p:txBody>
      </p:sp>
      <p:cxnSp>
        <p:nvCxnSpPr>
          <p:cNvPr id="4" name="Přímá spojovací čára 3"/>
          <p:cNvCxnSpPr/>
          <p:nvPr/>
        </p:nvCxnSpPr>
        <p:spPr>
          <a:xfrm>
            <a:off x="4499992" y="548680"/>
            <a:ext cx="0" cy="54726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Přímá spojovací čára 5"/>
          <p:cNvCxnSpPr/>
          <p:nvPr/>
        </p:nvCxnSpPr>
        <p:spPr>
          <a:xfrm>
            <a:off x="1835696" y="3429000"/>
            <a:ext cx="583264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u="sng" dirty="0" smtClean="0"/>
              <a:t>Important stakeholders</a:t>
            </a:r>
            <a:endParaRPr lang="cs-CZ" dirty="0"/>
          </a:p>
        </p:txBody>
      </p:sp>
      <p:sp>
        <p:nvSpPr>
          <p:cNvPr id="3" name="Zástupný symbol pro obsah 2"/>
          <p:cNvSpPr>
            <a:spLocks noGrp="1"/>
          </p:cNvSpPr>
          <p:nvPr>
            <p:ph idx="1"/>
          </p:nvPr>
        </p:nvSpPr>
        <p:spPr/>
        <p:txBody>
          <a:bodyPr>
            <a:normAutofit fontScale="92500" lnSpcReduction="10000"/>
          </a:bodyPr>
          <a:lstStyle/>
          <a:p>
            <a:pPr>
              <a:buNone/>
            </a:pPr>
            <a:r>
              <a:rPr lang="en-US" b="1" dirty="0" smtClean="0"/>
              <a:t>Less </a:t>
            </a:r>
            <a:r>
              <a:rPr lang="en-US" b="1" dirty="0"/>
              <a:t>influential and most interested</a:t>
            </a:r>
            <a:r>
              <a:rPr lang="en-US" dirty="0"/>
              <a:t>: NGOs, SMEs, think-tanks</a:t>
            </a:r>
            <a:endParaRPr lang="cs-CZ" dirty="0"/>
          </a:p>
          <a:p>
            <a:pPr>
              <a:buNone/>
            </a:pPr>
            <a:r>
              <a:rPr lang="en-US" b="1" dirty="0"/>
              <a:t>Most interested and most influential</a:t>
            </a:r>
            <a:r>
              <a:rPr lang="en-US" dirty="0"/>
              <a:t>: Russia, Germany, governments, Ministry of Foreign Affairs, OSF, key companies</a:t>
            </a:r>
            <a:endParaRPr lang="cs-CZ" dirty="0"/>
          </a:p>
          <a:p>
            <a:pPr>
              <a:buNone/>
            </a:pPr>
            <a:r>
              <a:rPr lang="en-US" b="1" dirty="0"/>
              <a:t>Less influential and less interested</a:t>
            </a:r>
            <a:r>
              <a:rPr lang="en-US" dirty="0"/>
              <a:t>: NATO, Committee of Regions, academics</a:t>
            </a:r>
            <a:endParaRPr lang="cs-CZ" dirty="0"/>
          </a:p>
          <a:p>
            <a:pPr>
              <a:buNone/>
            </a:pPr>
            <a:r>
              <a:rPr lang="en-US" b="1" dirty="0"/>
              <a:t>Less interested and most influential</a:t>
            </a:r>
            <a:r>
              <a:rPr lang="en-US" dirty="0"/>
              <a:t>: international corporations, media, European Commission and European Council, banks</a:t>
            </a:r>
            <a:endParaRPr lang="cs-CZ" dirty="0"/>
          </a:p>
          <a:p>
            <a:pPr>
              <a:buNone/>
            </a:pPr>
            <a:endParaRPr lang="cs-CZ"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261</Words>
  <Application>Microsoft Office PowerPoint</Application>
  <PresentationFormat>Pokaz na ekranie (4:3)</PresentationFormat>
  <Paragraphs>31</Paragraphs>
  <Slides>5</Slides>
  <Notes>0</Notes>
  <HiddenSlides>0</HiddenSlides>
  <MMClips>0</MMClips>
  <ScaleCrop>false</ScaleCrop>
  <HeadingPairs>
    <vt:vector size="4" baseType="variant">
      <vt:variant>
        <vt:lpstr>Motyw</vt:lpstr>
      </vt:variant>
      <vt:variant>
        <vt:i4>1</vt:i4>
      </vt:variant>
      <vt:variant>
        <vt:lpstr>Tytuły slajdów</vt:lpstr>
      </vt:variant>
      <vt:variant>
        <vt:i4>5</vt:i4>
      </vt:variant>
    </vt:vector>
  </HeadingPairs>
  <TitlesOfParts>
    <vt:vector size="6" baseType="lpstr">
      <vt:lpstr>Motiv sady Office</vt:lpstr>
      <vt:lpstr>SWOT analysis – V4 cooperation</vt:lpstr>
      <vt:lpstr>SWOT analysis</vt:lpstr>
      <vt:lpstr>SWOT analysis</vt:lpstr>
      <vt:lpstr>Prezentacja programu PowerPoint</vt:lpstr>
      <vt:lpstr>Important stakeholders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SWOT analysis – V4 cooperation</dc:title>
  <dc:creator>Iveta Moravcová</dc:creator>
  <cp:lastModifiedBy>projekty</cp:lastModifiedBy>
  <cp:revision>5</cp:revision>
  <dcterms:created xsi:type="dcterms:W3CDTF">2014-07-10T18:44:22Z</dcterms:created>
  <dcterms:modified xsi:type="dcterms:W3CDTF">2014-08-06T08:24:12Z</dcterms:modified>
</cp:coreProperties>
</file>