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3" r:id="rId3"/>
    <p:sldId id="314" r:id="rId4"/>
    <p:sldId id="315" r:id="rId5"/>
    <p:sldId id="316" r:id="rId6"/>
    <p:sldId id="266" r:id="rId7"/>
    <p:sldId id="267" r:id="rId8"/>
    <p:sldId id="304" r:id="rId9"/>
    <p:sldId id="277" r:id="rId10"/>
    <p:sldId id="290" r:id="rId11"/>
    <p:sldId id="294" r:id="rId12"/>
    <p:sldId id="289" r:id="rId13"/>
    <p:sldId id="292" r:id="rId14"/>
    <p:sldId id="293" r:id="rId15"/>
    <p:sldId id="302" r:id="rId16"/>
    <p:sldId id="296" r:id="rId17"/>
    <p:sldId id="306" r:id="rId18"/>
    <p:sldId id="317" r:id="rId19"/>
    <p:sldId id="305" r:id="rId20"/>
    <p:sldId id="311" r:id="rId21"/>
    <p:sldId id="279" r:id="rId22"/>
    <p:sldId id="298" r:id="rId23"/>
    <p:sldId id="297" r:id="rId24"/>
    <p:sldId id="272" r:id="rId25"/>
    <p:sldId id="300" r:id="rId26"/>
    <p:sldId id="307" r:id="rId27"/>
    <p:sldId id="285" r:id="rId28"/>
  </p:sldIdLst>
  <p:sldSz cx="9144000" cy="6858000" type="screen4x3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89253" autoAdjust="0"/>
  </p:normalViewPr>
  <p:slideViewPr>
    <p:cSldViewPr>
      <p:cViewPr>
        <p:scale>
          <a:sx n="96" d="100"/>
          <a:sy n="96" d="100"/>
        </p:scale>
        <p:origin x="-12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1" d="100"/>
          <a:sy n="111" d="100"/>
        </p:scale>
        <p:origin x="-474" y="-96"/>
      </p:cViewPr>
      <p:guideLst>
        <p:guide orient="horz" pos="2237"/>
        <p:guide pos="32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ykora\Documents\PUBLIC%20RELATIONS\STATS\COUNTRIES_2000-201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ykora\Documents\PUBLIC%20RELATIONS\STATS\COUNTRIES_2000-2013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ykora\Documents\PUBLIC%20RELATIONS\STATS\COUNTRIES_2000-20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7.8628062117235345E-3"/>
                  <c:y val="5.512789714844966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Czech Republic
</a:t>
                    </a:r>
                    <a:r>
                      <a:rPr lang="en-US" sz="1000" b="0" dirty="0" smtClean="0"/>
                      <a:t>€</a:t>
                    </a:r>
                    <a:r>
                      <a:rPr lang="en-US" dirty="0" smtClean="0"/>
                      <a:t>11,623,225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(22%)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3.6236124781277343E-2"/>
                  <c:y val="5.392766582143333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Hungary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€11,374,091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(21%)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0.13442017989938757"/>
                  <c:y val="-5.516704479736642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Poland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€11,151,461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(21%)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4.5403406605424322E-2"/>
                  <c:y val="6.1128164064237732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Slovakia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€11,846,944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(22%)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b="1" dirty="0"/>
                      <a:t>Western </a:t>
                    </a:r>
                    <a:r>
                      <a:rPr lang="en-US" sz="1400" b="1" dirty="0" smtClean="0"/>
                      <a:t>Balkans 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€1,115,815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(2%)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 b="1" dirty="0"/>
                      <a:t>Eastern </a:t>
                    </a:r>
                    <a:r>
                      <a:rPr lang="en-US" sz="1400" b="1"/>
                      <a:t>Partnership </a:t>
                    </a:r>
                    <a:r>
                      <a:rPr lang="en-US" sz="1400" b="1" smtClean="0"/>
                      <a:t/>
                    </a:r>
                    <a:br>
                      <a:rPr lang="en-US" sz="1400" b="1" smtClean="0"/>
                    </a:br>
                    <a:r>
                      <a:rPr lang="en-US" smtClean="0"/>
                      <a:t>€5,640,660</a:t>
                    </a:r>
                    <a:r>
                      <a:rPr lang="en-US"/>
                      <a:t>
</a:t>
                    </a:r>
                    <a:r>
                      <a:rPr lang="en-US" smtClean="0"/>
                      <a:t>(10%)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others </a:t>
                    </a:r>
                    <a:br>
                      <a:rPr lang="en-US" smtClean="0"/>
                    </a:br>
                    <a:r>
                      <a:rPr lang="en-US" smtClean="0"/>
                      <a:t>€1,143,881</a:t>
                    </a:r>
                    <a:r>
                      <a:rPr lang="en-US"/>
                      <a:t>
</a:t>
                    </a:r>
                    <a:r>
                      <a:rPr lang="en-US" smtClean="0"/>
                      <a:t>(2%)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Sheet1!$CD$8:$CD$14</c:f>
              <c:strCache>
                <c:ptCount val="7"/>
                <c:pt idx="0">
                  <c:v>Czech Republic</c:v>
                </c:pt>
                <c:pt idx="1">
                  <c:v>Hungary</c:v>
                </c:pt>
                <c:pt idx="2">
                  <c:v>Poland</c:v>
                </c:pt>
                <c:pt idx="3">
                  <c:v>Slovakia</c:v>
                </c:pt>
                <c:pt idx="4">
                  <c:v>Western Balkan countries</c:v>
                </c:pt>
                <c:pt idx="5">
                  <c:v>Eastern Partnership countries</c:v>
                </c:pt>
                <c:pt idx="6">
                  <c:v>other countries</c:v>
                </c:pt>
              </c:strCache>
            </c:strRef>
          </c:cat>
          <c:val>
            <c:numRef>
              <c:f>Sheet1!$CE$8:$CE$14</c:f>
              <c:numCache>
                <c:formatCode>#,##0</c:formatCode>
                <c:ptCount val="7"/>
                <c:pt idx="0">
                  <c:v>11623225</c:v>
                </c:pt>
                <c:pt idx="1">
                  <c:v>11374091</c:v>
                </c:pt>
                <c:pt idx="2">
                  <c:v>11151461</c:v>
                </c:pt>
                <c:pt idx="3">
                  <c:v>11846944</c:v>
                </c:pt>
                <c:pt idx="4">
                  <c:v>1115815</c:v>
                </c:pt>
                <c:pt idx="5">
                  <c:v>5640660</c:v>
                </c:pt>
                <c:pt idx="6">
                  <c:v>1143881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5748701334208224"/>
                  <c:y val="1.694915254237288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Armenia</a:t>
                    </a:r>
                    <a:r>
                      <a:rPr lang="en-US" sz="1100" b="1" dirty="0"/>
                      <a:t>
</a:t>
                    </a:r>
                    <a:r>
                      <a:rPr lang="en-US" dirty="0" smtClean="0"/>
                      <a:t>€321,300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(6%)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 dirty="0"/>
                      <a:t>Azerbaijan</a:t>
                    </a:r>
                    <a:r>
                      <a:rPr lang="en-US" sz="1100" b="1" dirty="0"/>
                      <a:t>
</a:t>
                    </a:r>
                    <a:r>
                      <a:rPr lang="en-US" dirty="0" smtClean="0"/>
                      <a:t>€87,400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(1%)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6.2792131452318461E-2"/>
                  <c:y val="-4.326504737755237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Belarus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€1,322,319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(24%)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0.11041858048993876"/>
                  <c:y val="-8.910271809244182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Georgia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€939,000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(17%)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8.390365266841644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Moldova</a:t>
                    </a:r>
                    <a:r>
                      <a:rPr lang="en-US" sz="1100" b="1" dirty="0"/>
                      <a:t>
</a:t>
                    </a:r>
                    <a:r>
                      <a:rPr lang="en-US" dirty="0" smtClean="0"/>
                      <a:t>€173,300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(3%)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6.9004675196850399E-2"/>
                  <c:y val="-7.264291116152853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Ukraine</a:t>
                    </a:r>
                    <a:r>
                      <a:rPr lang="en-US" sz="1100" b="1" dirty="0"/>
                      <a:t>
</a:t>
                    </a:r>
                    <a:r>
                      <a:rPr lang="en-US" dirty="0" smtClean="0"/>
                      <a:t>€2,769,841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(49%)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Sheet1!$CC$45:$CC$50</c:f>
              <c:strCache>
                <c:ptCount val="6"/>
                <c:pt idx="0">
                  <c:v>Armenia</c:v>
                </c:pt>
                <c:pt idx="1">
                  <c:v>Azerbaijan</c:v>
                </c:pt>
                <c:pt idx="2">
                  <c:v>Belarus</c:v>
                </c:pt>
                <c:pt idx="3">
                  <c:v>Georgia</c:v>
                </c:pt>
                <c:pt idx="4">
                  <c:v>Moldova</c:v>
                </c:pt>
                <c:pt idx="5">
                  <c:v>Ukraine</c:v>
                </c:pt>
              </c:strCache>
            </c:strRef>
          </c:cat>
          <c:val>
            <c:numRef>
              <c:f>Sheet1!$CD$45:$CD$50</c:f>
              <c:numCache>
                <c:formatCode>#,##0</c:formatCode>
                <c:ptCount val="6"/>
                <c:pt idx="0">
                  <c:v>321300</c:v>
                </c:pt>
                <c:pt idx="1">
                  <c:v>87400</c:v>
                </c:pt>
                <c:pt idx="2">
                  <c:v>1322319</c:v>
                </c:pt>
                <c:pt idx="3">
                  <c:v>939000</c:v>
                </c:pt>
                <c:pt idx="4">
                  <c:v>173300</c:v>
                </c:pt>
                <c:pt idx="5">
                  <c:v>2769841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1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1064072752624672"/>
                  <c:y val="2.045454545454545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Albania</a:t>
                    </a:r>
                    <a:r>
                      <a:rPr lang="en-US" sz="1200" b="1" dirty="0"/>
                      <a:t>
</a:t>
                    </a:r>
                    <a:r>
                      <a:rPr lang="en-US" dirty="0" smtClean="0"/>
                      <a:t>€74,090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(7%)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2587926509186351"/>
                  <c:y val="-2.827702219040801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Bosnia and Herzegovina</a:t>
                    </a:r>
                    <a:r>
                      <a:rPr lang="en-US" sz="1100" b="1" dirty="0"/>
                      <a:t>
</a:t>
                    </a:r>
                    <a:r>
                      <a:rPr lang="en-US" dirty="0" smtClean="0"/>
                      <a:t>€192,935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(17%)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5.3446522309711288E-2"/>
                  <c:y val="4.23168694822238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Kosovo</a:t>
                    </a:r>
                    <a:r>
                      <a:rPr lang="en-US" sz="1200" b="0" dirty="0" smtClean="0"/>
                      <a:t>*</a:t>
                    </a:r>
                    <a:r>
                      <a:rPr lang="en-US" sz="1200" b="1" dirty="0"/>
                      <a:t>
</a:t>
                    </a:r>
                    <a:r>
                      <a:rPr lang="en-US" dirty="0" smtClean="0"/>
                      <a:t>€28,700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(3%)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6.1247744422572178E-2"/>
                  <c:y val="-1.110999761393462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Macedonia</a:t>
                    </a:r>
                    <a:r>
                      <a:rPr lang="en-US" sz="1200" b="1" dirty="0"/>
                      <a:t>
</a:t>
                    </a:r>
                    <a:r>
                      <a:rPr lang="en-US" dirty="0" smtClean="0"/>
                      <a:t>€122,300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(11%)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b="1" dirty="0"/>
                      <a:t>Montenegro</a:t>
                    </a:r>
                    <a:r>
                      <a:rPr lang="en-US" sz="1200" dirty="0"/>
                      <a:t>
</a:t>
                    </a:r>
                    <a:r>
                      <a:rPr lang="en-US" dirty="0" smtClean="0"/>
                      <a:t>€27,600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(2%)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6.4363585411198604E-2"/>
                  <c:y val="-8.471009305654975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Serbia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€670,190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(60%)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Sheet1!$CC$55:$CC$60</c:f>
              <c:strCache>
                <c:ptCount val="6"/>
                <c:pt idx="0">
                  <c:v>Albania</c:v>
                </c:pt>
                <c:pt idx="1">
                  <c:v>Bosnia and Herzegovina</c:v>
                </c:pt>
                <c:pt idx="2">
                  <c:v>Kosovo</c:v>
                </c:pt>
                <c:pt idx="3">
                  <c:v>Macedonia</c:v>
                </c:pt>
                <c:pt idx="4">
                  <c:v>Montenegro</c:v>
                </c:pt>
                <c:pt idx="5">
                  <c:v>Serbia</c:v>
                </c:pt>
              </c:strCache>
            </c:strRef>
          </c:cat>
          <c:val>
            <c:numRef>
              <c:f>Sheet1!$CD$55:$CD$60</c:f>
              <c:numCache>
                <c:formatCode>#,##0</c:formatCode>
                <c:ptCount val="6"/>
                <c:pt idx="0">
                  <c:v>74090</c:v>
                </c:pt>
                <c:pt idx="1">
                  <c:v>192935</c:v>
                </c:pt>
                <c:pt idx="2">
                  <c:v>28700</c:v>
                </c:pt>
                <c:pt idx="3">
                  <c:v>122300</c:v>
                </c:pt>
                <c:pt idx="4">
                  <c:v>27600</c:v>
                </c:pt>
                <c:pt idx="5">
                  <c:v>670190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1CD9-E2EA-4D03-BD6B-01D24A5C6BE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65108F-0E8E-4658-BC13-520BF0A1A995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b="1" dirty="0" smtClean="0"/>
            <a:t>Visual &amp; Sound Arts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0" dirty="0" smtClean="0"/>
            <a:t>individual </a:t>
          </a:r>
          <a:r>
            <a:rPr lang="en-US" sz="1400" b="1" dirty="0" smtClean="0"/>
            <a:t>3-month residencies</a:t>
          </a:r>
          <a:r>
            <a:rPr lang="en-US" sz="1400" b="0" dirty="0" smtClean="0"/>
            <a:t>, funding both the artists and the host institution 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14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1" dirty="0" smtClean="0"/>
            <a:t>€4,500/project </a:t>
          </a:r>
          <a:r>
            <a:rPr lang="en-US" sz="1400" b="0" dirty="0" smtClean="0"/>
            <a:t>(€2,250 + €2,250)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1400" b="0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1400" b="0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1400" b="0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1400" b="0" dirty="0" smtClean="0"/>
        </a:p>
      </dgm:t>
    </dgm:pt>
    <dgm:pt modelId="{3B446439-F4BC-4C90-B408-384943E99498}" type="parTrans" cxnId="{1B85C55A-51EF-48A9-92F8-7C4838CB7054}">
      <dgm:prSet/>
      <dgm:spPr/>
      <dgm:t>
        <a:bodyPr/>
        <a:lstStyle/>
        <a:p>
          <a:endParaRPr lang="en-US"/>
        </a:p>
      </dgm:t>
    </dgm:pt>
    <dgm:pt modelId="{C0CE07D4-E6E5-4A06-B2C1-C91E4A301006}" type="sibTrans" cxnId="{1B85C55A-51EF-48A9-92F8-7C4838CB7054}">
      <dgm:prSet/>
      <dgm:spPr/>
      <dgm:t>
        <a:bodyPr/>
        <a:lstStyle/>
        <a:p>
          <a:endParaRPr lang="en-US"/>
        </a:p>
      </dgm:t>
    </dgm:pt>
    <dgm:pt modelId="{EF235D41-2884-4243-98C7-A1F06CD80019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b="1" noProof="0" dirty="0" smtClean="0">
              <a:solidFill>
                <a:schemeClr val="tx1"/>
              </a:solidFill>
            </a:rPr>
            <a:t>Performing Arts</a:t>
          </a:r>
          <a:br>
            <a:rPr lang="en-US" sz="2800" b="1" noProof="0" dirty="0" smtClean="0">
              <a:solidFill>
                <a:schemeClr val="tx1"/>
              </a:solidFill>
            </a:rPr>
          </a:br>
          <a:r>
            <a:rPr lang="en-US" sz="1400" b="0" noProof="0" dirty="0" smtClean="0">
              <a:solidFill>
                <a:schemeClr val="tx1"/>
              </a:solidFill>
            </a:rPr>
            <a:t>(with </a:t>
          </a:r>
          <a:r>
            <a:rPr lang="en-US" sz="1400" b="0" noProof="0" dirty="0" err="1" smtClean="0">
              <a:solidFill>
                <a:schemeClr val="tx1"/>
              </a:solidFill>
            </a:rPr>
            <a:t>Truc</a:t>
          </a:r>
          <a:r>
            <a:rPr lang="en-US" sz="1400" b="0" noProof="0" dirty="0" smtClean="0">
              <a:solidFill>
                <a:schemeClr val="tx1"/>
              </a:solidFill>
            </a:rPr>
            <a:t> </a:t>
          </a:r>
          <a:r>
            <a:rPr lang="en-US" sz="1400" b="0" noProof="0" dirty="0" err="1" smtClean="0">
              <a:solidFill>
                <a:schemeClr val="tx1"/>
              </a:solidFill>
            </a:rPr>
            <a:t>Sphérique</a:t>
          </a:r>
          <a:r>
            <a:rPr lang="en-US" sz="1400" b="0" noProof="0" dirty="0" smtClean="0">
              <a:solidFill>
                <a:schemeClr val="tx1"/>
              </a:solidFill>
            </a:rPr>
            <a:t>/</a:t>
          </a:r>
          <a:r>
            <a:rPr lang="en-US" sz="1400" b="0" noProof="0" dirty="0" err="1" smtClean="0">
              <a:solidFill>
                <a:schemeClr val="tx1"/>
              </a:solidFill>
            </a:rPr>
            <a:t>Stanica</a:t>
          </a:r>
          <a:r>
            <a:rPr lang="en-US" sz="1400" b="0" noProof="0" dirty="0" smtClean="0">
              <a:solidFill>
                <a:schemeClr val="tx1"/>
              </a:solidFill>
            </a:rPr>
            <a:t> </a:t>
          </a:r>
          <a:r>
            <a:rPr lang="en-US" sz="1400" b="0" noProof="0" dirty="0" err="1" smtClean="0">
              <a:solidFill>
                <a:schemeClr val="tx1"/>
              </a:solidFill>
            </a:rPr>
            <a:t>Žilina-Záriečie</a:t>
          </a:r>
          <a:r>
            <a:rPr lang="en-US" sz="1400" b="0" noProof="0" dirty="0" smtClean="0">
              <a:solidFill>
                <a:schemeClr val="tx1"/>
              </a:solidFill>
            </a:rPr>
            <a:t>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noProof="0" dirty="0" smtClean="0">
              <a:solidFill>
                <a:schemeClr val="tx1"/>
              </a:solidFill>
            </a:rPr>
            <a:t/>
          </a:r>
          <a:br>
            <a:rPr lang="en-US" sz="1400" noProof="0" dirty="0" smtClean="0">
              <a:solidFill>
                <a:schemeClr val="tx1"/>
              </a:solidFill>
            </a:rPr>
          </a:br>
          <a:r>
            <a:rPr lang="en-US" sz="1400" noProof="0" dirty="0" smtClean="0">
              <a:solidFill>
                <a:schemeClr val="tx1"/>
              </a:solidFill>
            </a:rPr>
            <a:t>supporting </a:t>
          </a:r>
          <a:r>
            <a:rPr lang="en-US" sz="1400" b="1" noProof="0" dirty="0" smtClean="0">
              <a:solidFill>
                <a:schemeClr val="tx1"/>
              </a:solidFill>
            </a:rPr>
            <a:t>innovation</a:t>
          </a:r>
          <a:r>
            <a:rPr lang="en-US" sz="1400" noProof="0" dirty="0" smtClean="0">
              <a:solidFill>
                <a:schemeClr val="tx1"/>
              </a:solidFill>
            </a:rPr>
            <a:t>, </a:t>
          </a:r>
          <a:r>
            <a:rPr lang="en-US" sz="1400" b="1" noProof="0" dirty="0" smtClean="0">
              <a:solidFill>
                <a:schemeClr val="tx1"/>
              </a:solidFill>
            </a:rPr>
            <a:t>experiment</a:t>
          </a:r>
          <a:r>
            <a:rPr lang="en-US" sz="1400" noProof="0" dirty="0" smtClean="0">
              <a:solidFill>
                <a:schemeClr val="tx1"/>
              </a:solidFill>
            </a:rPr>
            <a:t> and </a:t>
          </a:r>
          <a:r>
            <a:rPr lang="en-US" sz="1400" b="1" noProof="0" dirty="0" smtClean="0">
              <a:solidFill>
                <a:schemeClr val="tx1"/>
              </a:solidFill>
            </a:rPr>
            <a:t>creativity</a:t>
          </a:r>
          <a:r>
            <a:rPr lang="en-US" sz="1400" noProof="0" dirty="0" smtClean="0">
              <a:solidFill>
                <a:schemeClr val="tx1"/>
              </a:solidFill>
            </a:rPr>
            <a:t> in new drama, contemporary dance, new circus, physical theatre, visual theater, alternative theater, performance art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400" noProof="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1" noProof="0" dirty="0" smtClean="0">
              <a:solidFill>
                <a:schemeClr val="tx1"/>
              </a:solidFill>
            </a:rPr>
            <a:t>€4,000/€8,000 </a:t>
          </a:r>
          <a:r>
            <a:rPr lang="en-US" sz="1400" noProof="0" dirty="0" smtClean="0">
              <a:solidFill>
                <a:schemeClr val="tx1"/>
              </a:solidFill>
            </a:rPr>
            <a:t>per individual/group project</a:t>
          </a:r>
          <a:endParaRPr lang="en-US" sz="1400" noProof="0" dirty="0">
            <a:solidFill>
              <a:schemeClr val="tx1"/>
            </a:solidFill>
          </a:endParaRPr>
        </a:p>
      </dgm:t>
    </dgm:pt>
    <dgm:pt modelId="{27D01A89-D33B-4472-BC20-C5AC3A913278}" type="parTrans" cxnId="{E9B8A1AC-F1E2-44CC-B4DC-2A87E5445D2C}">
      <dgm:prSet/>
      <dgm:spPr/>
      <dgm:t>
        <a:bodyPr/>
        <a:lstStyle/>
        <a:p>
          <a:endParaRPr lang="en-US"/>
        </a:p>
      </dgm:t>
    </dgm:pt>
    <dgm:pt modelId="{D57B2594-A06A-4A58-B9D8-846D1663157B}" type="sibTrans" cxnId="{E9B8A1AC-F1E2-44CC-B4DC-2A87E5445D2C}">
      <dgm:prSet/>
      <dgm:spPr/>
      <dgm:t>
        <a:bodyPr/>
        <a:lstStyle/>
        <a:p>
          <a:endParaRPr lang="en-US"/>
        </a:p>
      </dgm:t>
    </dgm:pt>
    <dgm:pt modelId="{39A5E17F-004A-4AE9-9DB6-A14BADBF5038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b="1" dirty="0" smtClean="0"/>
            <a:t>Residencies in New York</a:t>
          </a:r>
          <a:r>
            <a:rPr lang="en-US" sz="2800" dirty="0" smtClean="0"/>
            <a:t/>
          </a:r>
          <a:br>
            <a:rPr lang="en-US" sz="2800" dirty="0" smtClean="0"/>
          </a:br>
          <a:r>
            <a:rPr lang="en-US" sz="1400" dirty="0" smtClean="0"/>
            <a:t>(with </a:t>
          </a:r>
          <a:r>
            <a:rPr lang="en-US" sz="1400" dirty="0" err="1" smtClean="0"/>
            <a:t>Futura</a:t>
          </a:r>
          <a:r>
            <a:rPr lang="en-US" sz="1400" dirty="0" smtClean="0"/>
            <a:t> Prague and Triangle Arts Assn.)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400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Individual 3-month residencies for visual artists in Brooklyn, NY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1400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1" dirty="0" smtClean="0"/>
            <a:t>€4,000 </a:t>
          </a:r>
          <a:r>
            <a:rPr lang="en-US" sz="1400" dirty="0" smtClean="0"/>
            <a:t>scholarships + free accommodation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1400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1400" dirty="0"/>
        </a:p>
      </dgm:t>
    </dgm:pt>
    <dgm:pt modelId="{2A180CAD-FF8F-44AA-87A0-3BA23867204A}" type="parTrans" cxnId="{1B3B6921-2BCB-442B-AE32-F6044E1E1422}">
      <dgm:prSet/>
      <dgm:spPr/>
      <dgm:t>
        <a:bodyPr/>
        <a:lstStyle/>
        <a:p>
          <a:endParaRPr lang="en-US"/>
        </a:p>
      </dgm:t>
    </dgm:pt>
    <dgm:pt modelId="{AEDEB31D-3712-48D0-990B-14728D6A564C}" type="sibTrans" cxnId="{1B3B6921-2BCB-442B-AE32-F6044E1E1422}">
      <dgm:prSet/>
      <dgm:spPr/>
      <dgm:t>
        <a:bodyPr/>
        <a:lstStyle/>
        <a:p>
          <a:endParaRPr lang="en-US"/>
        </a:p>
      </dgm:t>
    </dgm:pt>
    <dgm:pt modelId="{4A243BDA-4007-4826-8974-426C01A57253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b="1" dirty="0" smtClean="0"/>
            <a:t>Literary Residencies</a:t>
          </a:r>
          <a:r>
            <a:rPr lang="en-US" sz="2800" dirty="0" smtClean="0"/>
            <a:t/>
          </a:r>
          <a:br>
            <a:rPr lang="en-US" sz="2800" dirty="0" smtClean="0"/>
          </a:br>
          <a:r>
            <a:rPr lang="en-US" sz="1400" dirty="0" smtClean="0"/>
            <a:t>(with Villa Decius Cracow)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400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mobility for fiction/non-fiction writers, poets, essayists, critics, translators and journalists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1400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16 people for 3 months + 16 people for 6 weeks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1400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€750/month + accommodation and work space</a:t>
          </a:r>
          <a:endParaRPr lang="en-US" sz="1400" dirty="0"/>
        </a:p>
      </dgm:t>
    </dgm:pt>
    <dgm:pt modelId="{A777D1C6-4C70-4193-8DA8-ACD0DBE60411}" type="parTrans" cxnId="{B0BF71CC-7719-4AE0-920F-70EF24C5621E}">
      <dgm:prSet/>
      <dgm:spPr/>
      <dgm:t>
        <a:bodyPr/>
        <a:lstStyle/>
        <a:p>
          <a:endParaRPr lang="en-US"/>
        </a:p>
      </dgm:t>
    </dgm:pt>
    <dgm:pt modelId="{6FA6B963-E6DE-432E-A999-5C94EBCFCBA3}" type="sibTrans" cxnId="{B0BF71CC-7719-4AE0-920F-70EF24C5621E}">
      <dgm:prSet/>
      <dgm:spPr/>
      <dgm:t>
        <a:bodyPr/>
        <a:lstStyle/>
        <a:p>
          <a:endParaRPr lang="en-US"/>
        </a:p>
      </dgm:t>
    </dgm:pt>
    <dgm:pt modelId="{EF35964C-5384-4C59-ACF1-FBE0AE4A4943}" type="pres">
      <dgm:prSet presAssocID="{BD901CD9-E2EA-4D03-BD6B-01D24A5C6B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3D690E-DAB6-467E-8FC5-2133C52063CA}" type="pres">
      <dgm:prSet presAssocID="{0565108F-0E8E-4658-BC13-520BF0A1A9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F918A-A2BF-4AA0-96A0-D7350430E1D5}" type="pres">
      <dgm:prSet presAssocID="{C0CE07D4-E6E5-4A06-B2C1-C91E4A301006}" presName="sibTrans" presStyleCnt="0"/>
      <dgm:spPr/>
    </dgm:pt>
    <dgm:pt modelId="{19A09956-F565-457A-94A7-E75773285098}" type="pres">
      <dgm:prSet presAssocID="{EF235D41-2884-4243-98C7-A1F06CD8001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11951-AC09-4127-B06E-6313CBA9355C}" type="pres">
      <dgm:prSet presAssocID="{D57B2594-A06A-4A58-B9D8-846D1663157B}" presName="sibTrans" presStyleCnt="0"/>
      <dgm:spPr/>
    </dgm:pt>
    <dgm:pt modelId="{BDAE8E4E-36E0-45A5-8BA3-36B23C4243E0}" type="pres">
      <dgm:prSet presAssocID="{39A5E17F-004A-4AE9-9DB6-A14BADBF503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B23C0-94B5-4B1B-836D-D398BC94EE8D}" type="pres">
      <dgm:prSet presAssocID="{AEDEB31D-3712-48D0-990B-14728D6A564C}" presName="sibTrans" presStyleCnt="0"/>
      <dgm:spPr/>
    </dgm:pt>
    <dgm:pt modelId="{90626AD1-F854-427D-9779-1B7CDF59941C}" type="pres">
      <dgm:prSet presAssocID="{4A243BDA-4007-4826-8974-426C01A57253}" presName="node" presStyleLbl="node1" presStyleIdx="3" presStyleCnt="4" custLinFactNeighborY="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EBF0D1-100A-41A6-A383-A0B03E2B13EA}" type="presOf" srcId="{BD901CD9-E2EA-4D03-BD6B-01D24A5C6BE0}" destId="{EF35964C-5384-4C59-ACF1-FBE0AE4A4943}" srcOrd="0" destOrd="0" presId="urn:microsoft.com/office/officeart/2005/8/layout/default"/>
    <dgm:cxn modelId="{CA0C45D8-F41F-420A-BCDF-F0A24C60C908}" type="presOf" srcId="{0565108F-0E8E-4658-BC13-520BF0A1A995}" destId="{0D3D690E-DAB6-467E-8FC5-2133C52063CA}" srcOrd="0" destOrd="0" presId="urn:microsoft.com/office/officeart/2005/8/layout/default"/>
    <dgm:cxn modelId="{1B85C55A-51EF-48A9-92F8-7C4838CB7054}" srcId="{BD901CD9-E2EA-4D03-BD6B-01D24A5C6BE0}" destId="{0565108F-0E8E-4658-BC13-520BF0A1A995}" srcOrd="0" destOrd="0" parTransId="{3B446439-F4BC-4C90-B408-384943E99498}" sibTransId="{C0CE07D4-E6E5-4A06-B2C1-C91E4A301006}"/>
    <dgm:cxn modelId="{E9B8A1AC-F1E2-44CC-B4DC-2A87E5445D2C}" srcId="{BD901CD9-E2EA-4D03-BD6B-01D24A5C6BE0}" destId="{EF235D41-2884-4243-98C7-A1F06CD80019}" srcOrd="1" destOrd="0" parTransId="{27D01A89-D33B-4472-BC20-C5AC3A913278}" sibTransId="{D57B2594-A06A-4A58-B9D8-846D1663157B}"/>
    <dgm:cxn modelId="{893259EF-C0C9-44BF-A9B1-BDF8CC795BAC}" type="presOf" srcId="{4A243BDA-4007-4826-8974-426C01A57253}" destId="{90626AD1-F854-427D-9779-1B7CDF59941C}" srcOrd="0" destOrd="0" presId="urn:microsoft.com/office/officeart/2005/8/layout/default"/>
    <dgm:cxn modelId="{D11DCF3C-2A20-49F1-BF64-1EE19CD00001}" type="presOf" srcId="{EF235D41-2884-4243-98C7-A1F06CD80019}" destId="{19A09956-F565-457A-94A7-E75773285098}" srcOrd="0" destOrd="0" presId="urn:microsoft.com/office/officeart/2005/8/layout/default"/>
    <dgm:cxn modelId="{1B3B6921-2BCB-442B-AE32-F6044E1E1422}" srcId="{BD901CD9-E2EA-4D03-BD6B-01D24A5C6BE0}" destId="{39A5E17F-004A-4AE9-9DB6-A14BADBF5038}" srcOrd="2" destOrd="0" parTransId="{2A180CAD-FF8F-44AA-87A0-3BA23867204A}" sibTransId="{AEDEB31D-3712-48D0-990B-14728D6A564C}"/>
    <dgm:cxn modelId="{44F6DA5C-9CB7-4744-9779-0E402FFEB86D}" type="presOf" srcId="{39A5E17F-004A-4AE9-9DB6-A14BADBF5038}" destId="{BDAE8E4E-36E0-45A5-8BA3-36B23C4243E0}" srcOrd="0" destOrd="0" presId="urn:microsoft.com/office/officeart/2005/8/layout/default"/>
    <dgm:cxn modelId="{B0BF71CC-7719-4AE0-920F-70EF24C5621E}" srcId="{BD901CD9-E2EA-4D03-BD6B-01D24A5C6BE0}" destId="{4A243BDA-4007-4826-8974-426C01A57253}" srcOrd="3" destOrd="0" parTransId="{A777D1C6-4C70-4193-8DA8-ACD0DBE60411}" sibTransId="{6FA6B963-E6DE-432E-A999-5C94EBCFCBA3}"/>
    <dgm:cxn modelId="{B2B153C2-222E-4179-A602-800D265DC0FF}" type="presParOf" srcId="{EF35964C-5384-4C59-ACF1-FBE0AE4A4943}" destId="{0D3D690E-DAB6-467E-8FC5-2133C52063CA}" srcOrd="0" destOrd="0" presId="urn:microsoft.com/office/officeart/2005/8/layout/default"/>
    <dgm:cxn modelId="{D5FC71C9-196C-4622-8082-F7ECEF3F943A}" type="presParOf" srcId="{EF35964C-5384-4C59-ACF1-FBE0AE4A4943}" destId="{1FDF918A-A2BF-4AA0-96A0-D7350430E1D5}" srcOrd="1" destOrd="0" presId="urn:microsoft.com/office/officeart/2005/8/layout/default"/>
    <dgm:cxn modelId="{3CB3F223-553F-4D0E-8B8A-E58FE770F52E}" type="presParOf" srcId="{EF35964C-5384-4C59-ACF1-FBE0AE4A4943}" destId="{19A09956-F565-457A-94A7-E75773285098}" srcOrd="2" destOrd="0" presId="urn:microsoft.com/office/officeart/2005/8/layout/default"/>
    <dgm:cxn modelId="{E948327A-6AE9-4A13-9D26-3F86FBDE7007}" type="presParOf" srcId="{EF35964C-5384-4C59-ACF1-FBE0AE4A4943}" destId="{0F611951-AC09-4127-B06E-6313CBA9355C}" srcOrd="3" destOrd="0" presId="urn:microsoft.com/office/officeart/2005/8/layout/default"/>
    <dgm:cxn modelId="{C481ED79-6DC6-4B2F-A602-3D6C788A5D2F}" type="presParOf" srcId="{EF35964C-5384-4C59-ACF1-FBE0AE4A4943}" destId="{BDAE8E4E-36E0-45A5-8BA3-36B23C4243E0}" srcOrd="4" destOrd="0" presId="urn:microsoft.com/office/officeart/2005/8/layout/default"/>
    <dgm:cxn modelId="{57A784C0-FEF4-4673-A833-6D8B7936ACBF}" type="presParOf" srcId="{EF35964C-5384-4C59-ACF1-FBE0AE4A4943}" destId="{45DB23C0-94B5-4B1B-836D-D398BC94EE8D}" srcOrd="5" destOrd="0" presId="urn:microsoft.com/office/officeart/2005/8/layout/default"/>
    <dgm:cxn modelId="{76C22AF1-6638-45E6-A8F8-833F1957CC2F}" type="presParOf" srcId="{EF35964C-5384-4C59-ACF1-FBE0AE4A4943}" destId="{90626AD1-F854-427D-9779-1B7CDF59941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434998" cy="354965"/>
          </a:xfrm>
          <a:prstGeom prst="rect">
            <a:avLst/>
          </a:prstGeom>
        </p:spPr>
        <p:txBody>
          <a:bodyPr vert="horz" lIns="99021" tIns="49512" rIns="99021" bIns="495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8" y="2"/>
            <a:ext cx="4434998" cy="354965"/>
          </a:xfrm>
          <a:prstGeom prst="rect">
            <a:avLst/>
          </a:prstGeom>
        </p:spPr>
        <p:txBody>
          <a:bodyPr vert="horz" lIns="99021" tIns="49512" rIns="99021" bIns="49512" rtlCol="0"/>
          <a:lstStyle>
            <a:lvl1pPr algn="r">
              <a:defRPr sz="1300"/>
            </a:lvl1pPr>
          </a:lstStyle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743103"/>
            <a:ext cx="4434998" cy="354965"/>
          </a:xfrm>
          <a:prstGeom prst="rect">
            <a:avLst/>
          </a:prstGeom>
        </p:spPr>
        <p:txBody>
          <a:bodyPr vert="horz" lIns="99021" tIns="49512" rIns="99021" bIns="49512" rtlCol="0" anchor="b"/>
          <a:lstStyle>
            <a:lvl1pPr algn="l">
              <a:defRPr sz="1300"/>
            </a:lvl1pPr>
          </a:lstStyle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8" y="6743103"/>
            <a:ext cx="4434998" cy="354965"/>
          </a:xfrm>
          <a:prstGeom prst="rect">
            <a:avLst/>
          </a:prstGeom>
        </p:spPr>
        <p:txBody>
          <a:bodyPr vert="horz" lIns="99021" tIns="49512" rIns="99021" bIns="49512" rtlCol="0" anchor="b"/>
          <a:lstStyle>
            <a:lvl1pPr algn="r">
              <a:defRPr sz="1300"/>
            </a:lvl1pPr>
          </a:lstStyle>
          <a:p>
            <a:fld id="{4C4F5471-B06F-4957-A460-2BA807321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14548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434998" cy="354965"/>
          </a:xfrm>
          <a:prstGeom prst="rect">
            <a:avLst/>
          </a:prstGeom>
        </p:spPr>
        <p:txBody>
          <a:bodyPr vert="horz" lIns="99021" tIns="49512" rIns="99021" bIns="495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8" y="2"/>
            <a:ext cx="4434998" cy="354965"/>
          </a:xfrm>
          <a:prstGeom prst="rect">
            <a:avLst/>
          </a:prstGeom>
        </p:spPr>
        <p:txBody>
          <a:bodyPr vert="horz" lIns="99021" tIns="49512" rIns="99021" bIns="49512" rtlCol="0"/>
          <a:lstStyle>
            <a:lvl1pPr algn="r">
              <a:defRPr sz="1300"/>
            </a:lvl1pPr>
          </a:lstStyle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44887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1" tIns="49512" rIns="99021" bIns="495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372171"/>
            <a:ext cx="8187690" cy="3194685"/>
          </a:xfrm>
          <a:prstGeom prst="rect">
            <a:avLst/>
          </a:prstGeom>
        </p:spPr>
        <p:txBody>
          <a:bodyPr vert="horz" lIns="99021" tIns="49512" rIns="99021" bIns="495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3103"/>
            <a:ext cx="4434998" cy="354965"/>
          </a:xfrm>
          <a:prstGeom prst="rect">
            <a:avLst/>
          </a:prstGeom>
        </p:spPr>
        <p:txBody>
          <a:bodyPr vert="horz" lIns="99021" tIns="49512" rIns="99021" bIns="49512" rtlCol="0" anchor="b"/>
          <a:lstStyle>
            <a:lvl1pPr algn="l">
              <a:defRPr sz="1300"/>
            </a:lvl1pPr>
          </a:lstStyle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8" y="6743103"/>
            <a:ext cx="4434998" cy="354965"/>
          </a:xfrm>
          <a:prstGeom prst="rect">
            <a:avLst/>
          </a:prstGeom>
        </p:spPr>
        <p:txBody>
          <a:bodyPr vert="horz" lIns="99021" tIns="49512" rIns="99021" bIns="49512" rtlCol="0" anchor="b"/>
          <a:lstStyle>
            <a:lvl1pPr algn="r">
              <a:defRPr sz="1300"/>
            </a:lvl1pPr>
          </a:lstStyle>
          <a:p>
            <a:fld id="{62EF032C-96F9-4FF2-AF22-15A905822B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66480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63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2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59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33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18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45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8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01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03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11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0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hu-HU" dirty="0" smtClean="0"/>
              <a:t>*WP, NATO </a:t>
            </a:r>
            <a:r>
              <a:rPr lang="en-US" noProof="0" dirty="0" smtClean="0"/>
              <a:t>members, neutral and Non-Aligned countries</a:t>
            </a:r>
            <a:endParaRPr lang="hu-HU" noProof="0" dirty="0" smtClean="0"/>
          </a:p>
          <a:p>
            <a:pPr marL="171450" indent="-171450">
              <a:buFont typeface="Arial" charset="0"/>
              <a:buChar char="•"/>
            </a:pPr>
            <a:r>
              <a:rPr lang="hu-HU" noProof="0" dirty="0" smtClean="0"/>
              <a:t>**CEI  http://www.cei.int/   </a:t>
            </a:r>
            <a:endParaRPr lang="en-US" noProof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0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35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29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* </a:t>
            </a:r>
            <a:r>
              <a:rPr lang="en-US" noProof="0" dirty="0" smtClean="0"/>
              <a:t>Mazowiecki suggested Krakow </a:t>
            </a:r>
            <a:endParaRPr lang="en-US" noProof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*</a:t>
            </a:r>
            <a:r>
              <a:rPr lang="en-US" dirty="0" smtClean="0"/>
              <a:t>1993</a:t>
            </a:r>
            <a:r>
              <a:rPr lang="en-US" baseline="0" dirty="0" smtClean="0"/>
              <a:t>–1998: cooperation slackens, no PM summits, only ministerial meetings, except for </a:t>
            </a:r>
            <a:r>
              <a:rPr lang="en-US" b="1" baseline="0" dirty="0" smtClean="0"/>
              <a:t>V4 (PMs, Heads of States) </a:t>
            </a:r>
            <a:r>
              <a:rPr lang="pl-PL" b="1" baseline="0" dirty="0" smtClean="0"/>
              <a:t>+ Clinton </a:t>
            </a:r>
            <a:r>
              <a:rPr lang="pl-PL" b="1" baseline="0" smtClean="0"/>
              <a:t>in Prague on 11–12 January 1994</a:t>
            </a:r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63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80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Banja Luka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22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13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4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37C-817A-48F5-98C2-3489E9591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1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37C-817A-48F5-98C2-3489E9591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37C-817A-48F5-98C2-3489E9591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4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37C-817A-48F5-98C2-3489E9591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37C-817A-48F5-98C2-3489E9591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1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37C-817A-48F5-98C2-3489E9591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9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37C-817A-48F5-98C2-3489E9591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4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37C-817A-48F5-98C2-3489E9591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1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37C-817A-48F5-98C2-3489E9591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2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37C-817A-48F5-98C2-3489E9591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7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37C-817A-48F5-98C2-3489E9591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5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23–25,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Banja Luka, Sarajevo, Mostar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3D37C-817A-48F5-98C2-3489E9591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varga@visegradfund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9144000" cy="1219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Visegrad: cooperation, fund and study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19400" cy="1082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6488668"/>
            <a:ext cx="709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13th  Visegrad Summer School Cracow 11 July   2014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6200"/>
            <a:ext cx="2438400" cy="10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1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8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projects must have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“Visegrad added value</a:t>
            </a:r>
            <a:r>
              <a:rPr lang="en-US" sz="26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”</a:t>
            </a:r>
            <a:endParaRPr lang="en-US" sz="26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rojects involve entities </a:t>
            </a:r>
            <a:r>
              <a:rPr lang="en-US" sz="2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 at least </a:t>
            </a:r>
            <a:r>
              <a:rPr lang="en-US" sz="26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 V4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countries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*</a:t>
            </a:r>
            <a:endParaRPr lang="en-US" sz="26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grants cover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about</a:t>
            </a:r>
            <a:r>
              <a:rPr lang="pl-PL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</a:t>
            </a:r>
            <a:r>
              <a:rPr lang="pl-PL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</a:t>
            </a:r>
            <a:r>
              <a:rPr lang="pl-PL" sz="26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r>
              <a:rPr lang="en-US" sz="26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project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costs </a:t>
            </a:r>
            <a:b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(e.g. 70% w/in Strategic Grants, 100% w/in Strategic Conferences)</a:t>
            </a:r>
            <a:endParaRPr lang="en-US" sz="20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reimbursements in </a:t>
            </a:r>
            <a:r>
              <a:rPr lang="en-US" sz="26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tranches</a:t>
            </a:r>
            <a:r>
              <a:rPr lang="en-US" sz="2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with </a:t>
            </a:r>
            <a:r>
              <a:rPr lang="en-US" sz="26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advance payments</a:t>
            </a:r>
            <a:r>
              <a:rPr lang="en-US" sz="2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br>
              <a:rPr lang="en-US" sz="2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(up to 80% of project costs)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15</a:t>
            </a:r>
            <a:r>
              <a:rPr lang="en-US" sz="26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 overhead costs</a:t>
            </a:r>
            <a:endParaRPr lang="en-US" sz="26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costs documented through </a:t>
            </a:r>
            <a:r>
              <a:rPr lang="en-US" sz="26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copies of invoices and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bills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only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 single project per applicant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*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b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(multiple project-partnerships possible)</a:t>
            </a:r>
          </a:p>
          <a:p>
            <a:pPr marL="0" indent="0" eaLnBrk="1" hangingPunct="1">
              <a:buClr>
                <a:srgbClr val="002060"/>
              </a:buClr>
              <a:buNone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r" eaLnBrk="1" hangingPunct="1">
              <a:buClr>
                <a:srgbClr val="002060"/>
              </a:buClr>
              <a:buNone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* </a:t>
            </a:r>
            <a:r>
              <a:rPr lang="en-US" sz="1800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Strategic Grants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800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Visegrad+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projects and the </a:t>
            </a:r>
            <a:r>
              <a:rPr lang="en-US" sz="1800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V4EaP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chapter are exceptions</a:t>
            </a:r>
            <a:endParaRPr lang="en-US" sz="18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Basic Grant Principles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57912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488668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www.visegradfund.org/grants/guidelines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5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488668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www.visegradfund.org/grants/guidelines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Overview—Basic Grant Programs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25260"/>
              </p:ext>
            </p:extLst>
          </p:nvPr>
        </p:nvGraphicFramePr>
        <p:xfrm>
          <a:off x="914400" y="1615440"/>
          <a:ext cx="73152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1336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Small Grants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Standard Grants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Strategic Grants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Project budget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€6,000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€6,001</a:t>
                      </a:r>
                      <a:br>
                        <a:rPr lang="en-US" dirty="0" smtClean="0"/>
                      </a:br>
                      <a:r>
                        <a:rPr lang="en-US" sz="1400" dirty="0" smtClean="0"/>
                        <a:t>(ca. €13,000 on average)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€40,000</a:t>
                      </a:r>
                      <a:br>
                        <a:rPr lang="en-US" dirty="0" smtClean="0"/>
                      </a:br>
                      <a:r>
                        <a:rPr lang="en-US" sz="1400" dirty="0" smtClean="0"/>
                        <a:t>(on average)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Max. IVF share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Timeframe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months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months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12–36 months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</a:t>
                      </a:r>
                      <a:r>
                        <a:rPr lang="en-US" sz="1200" baseline="0" dirty="0" smtClean="0"/>
                        <a:t> limit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Overheads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br>
                        <a:rPr lang="en-US" dirty="0" smtClean="0"/>
                      </a:br>
                      <a:r>
                        <a:rPr lang="en-US" sz="1100" dirty="0" smtClean="0"/>
                        <a:t>(+ </a:t>
                      </a:r>
                      <a:r>
                        <a:rPr lang="en-US" sz="1100" b="1" dirty="0" smtClean="0"/>
                        <a:t>7%</a:t>
                      </a:r>
                      <a:r>
                        <a:rPr lang="en-US" sz="1100" dirty="0" smtClean="0"/>
                        <a:t> tangible/intangible</a:t>
                      </a:r>
                      <a:r>
                        <a:rPr lang="en-US" sz="1100" baseline="0" dirty="0" smtClean="0"/>
                        <a:t> assets</a:t>
                      </a:r>
                      <a:r>
                        <a:rPr lang="en-US" sz="110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Evaluation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working days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 working days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working days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Deadlines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 1, June 1, Sept. 1,</a:t>
                      </a:r>
                      <a:r>
                        <a:rPr lang="en-US" baseline="0" dirty="0" smtClean="0"/>
                        <a:t> Dec.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 15, Sept. 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 15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6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1"/>
          <p:cNvSpPr txBox="1">
            <a:spLocks noGrp="1" noChangeArrowheads="1"/>
          </p:cNvSpPr>
          <p:nvPr>
            <p:ph idx="1"/>
          </p:nvPr>
        </p:nvSpPr>
        <p:spPr bwMode="auto">
          <a:xfrm>
            <a:off x="457199" y="1600200"/>
            <a:ext cx="84233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majority of applicants are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CSOs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and other NGOs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primary/secondary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schools, colleges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+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universities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municipalities,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regional governments </a:t>
            </a:r>
            <a:endParaRPr lang="en-US" sz="26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other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public institutions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(museums, galleries, sports clubs)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individual citizens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 even private companies</a:t>
            </a:r>
            <a:b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sz="26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002060"/>
              </a:buClr>
            </a:pPr>
            <a:r>
              <a:rPr lang="en-US" sz="2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not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organizations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fully funded from state budgets </a:t>
            </a:r>
            <a:b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 state administration institutions (ministries, cultural institutes, etc.)</a:t>
            </a:r>
            <a:b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sz="26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endParaRPr lang="en-US" sz="26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endParaRPr lang="en-US" sz="26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Who Can Apply?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www.visegradfund.org/grants/guidelines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</a:t>
            </a:r>
            <a:r>
              <a:rPr lang="en-US" sz="3600" b="1" u="sng" dirty="0" smtClean="0">
                <a:solidFill>
                  <a:srgbClr val="FF0000"/>
                </a:solidFill>
              </a:rPr>
              <a:t>Cannot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Be Refunded?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2051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tangible/intangible assets </a:t>
            </a:r>
            <a:b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(with the exception of 7% allowed within Strategic Grants)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indirect costs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(utilities, bills…) </a:t>
            </a:r>
            <a:b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exceeding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15%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overhead costs</a:t>
            </a:r>
            <a:endParaRPr lang="en-US" sz="26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internal costs and expenses</a:t>
            </a:r>
            <a:b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exceeding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15%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overhead costs</a:t>
            </a:r>
            <a:endParaRPr lang="en-US" sz="26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employments ruled by labor code</a:t>
            </a:r>
            <a:b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(and related costs, such as per diems)</a:t>
            </a:r>
            <a:endParaRPr lang="en-US" sz="26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endParaRPr lang="en-US" sz="26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www.visegradfund.org/grants/guidelines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</a:t>
            </a:r>
            <a:r>
              <a:rPr lang="en-US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Can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Be Refunded?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2051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printing and publishing costs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website design and updates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rent of premises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expert fees and honoraria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accommodation and board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translation and interpreting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awards and prizes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advertising and promotional costs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office supplies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etc.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endParaRPr lang="en-US" sz="26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endParaRPr lang="en-US" sz="26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www.visegradfund.org/grants/guidelines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Visegrad University Studies Grants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2051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support for the development and launching of outstanding university-level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courses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degree programs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that explicitly deal with the Visegrad region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any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accredited higher-level institution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worldwide is eligible for support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grants: ca.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€10,000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/course, and ca.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€40,000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/degree program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deadline: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November 10</a:t>
            </a:r>
            <a:endParaRPr lang="en-US" sz="26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www.visegradfund.org/vusg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905375"/>
            <a:ext cx="4429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0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Visegrad Scholarship Program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2051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support of individual mobility on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MA/post-MA levels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involving the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V4 region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+ the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Western Balkans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+ </a:t>
            </a:r>
            <a:r>
              <a:rPr lang="en-US" sz="2600" b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EaP</a:t>
            </a:r>
            <a:endParaRPr lang="en-US" sz="26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support for both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scholars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and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host institutions:</a:t>
            </a:r>
            <a:b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€2,300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/semester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+ €1,500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/semester (+ travel grants)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accredited public/private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colleges and universities + </a:t>
            </a:r>
            <a:b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+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science academies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can host scholars</a:t>
            </a:r>
            <a:endParaRPr lang="en-US" sz="26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 age limit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annually ca. 400 semesters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annual deadline: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January 31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endParaRPr lang="en-US" sz="26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endParaRPr lang="en-US" sz="26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www.visegradfund.org/scholarships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905375"/>
            <a:ext cx="4429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Visegrad Artist Residency Programs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8113030"/>
              </p:ext>
            </p:extLst>
          </p:nvPr>
        </p:nvGraphicFramePr>
        <p:xfrm>
          <a:off x="0" y="1397000"/>
          <a:ext cx="91440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4886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www.visegradfund.org/residencies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1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8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est. in 2011 by V4 PMs at a summit in Bratislava with the aim to enhance the cooperation between the V4 region and the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Eastern Partnership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countries (Armenia, Azerbaijan, Belarus, Georgia, Moldova, and Ukraine)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program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co-funded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by grants from the governments of the Netherlands, Sweden, Switzerland, and U.S.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V4EaP operates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grant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and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mobility programs:</a:t>
            </a:r>
          </a:p>
          <a:p>
            <a:pPr lvl="1"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Flagship Projects</a:t>
            </a:r>
          </a:p>
          <a:p>
            <a:pPr lvl="1"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Extended Standard Grants</a:t>
            </a:r>
          </a:p>
          <a:p>
            <a:pPr lvl="1"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Visegrad University Studies Grants—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EaP</a:t>
            </a:r>
            <a:endParaRPr lang="en-US" sz="24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Visegrad Scholarships for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EaP</a:t>
            </a:r>
            <a:endParaRPr lang="en-US" sz="24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www.visegradfund.org/east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13" y="0"/>
            <a:ext cx="4572000" cy="1619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85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Visegrad+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cs-CZ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Western Balkans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2051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annual budget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€</a:t>
            </a:r>
            <a:r>
              <a:rPr lang="pl-PL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00,000</a:t>
            </a:r>
            <a:endParaRPr lang="en-US" sz="26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targeting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links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between the Western Balkan and </a:t>
            </a:r>
            <a:b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Visegrad regions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support of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longer-term, bigger-scale proposals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average support ca.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€65,000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main topics: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transformation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transparency and anti-corruption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good governance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justice and security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conflict resolution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capacity building within civil society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etc.</a:t>
            </a:r>
            <a:endParaRPr lang="en-US" sz="26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www.visegradfund.org/plus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9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Path to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Visegr</a:t>
            </a:r>
            <a:r>
              <a:rPr lang="cs-CZ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ád</a:t>
            </a:r>
            <a:r>
              <a:rPr lang="cs-CZ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1986–1990</a:t>
            </a:r>
            <a:r>
              <a:rPr lang="en-US" sz="2400" dirty="0" smtClean="0"/>
              <a:t>:	Tensions ease between the East and West, Cold War 		coming to an end; increasing demand for a direct, 			regional cooperation between some countries</a:t>
            </a:r>
          </a:p>
          <a:p>
            <a:pPr marL="0" indent="0">
              <a:buNone/>
            </a:pPr>
            <a:r>
              <a:rPr lang="en-US" sz="2400" b="1" dirty="0" smtClean="0"/>
              <a:t>1989</a:t>
            </a:r>
            <a:r>
              <a:rPr lang="en-US" sz="2400" dirty="0" smtClean="0"/>
              <a:t>:		“</a:t>
            </a:r>
            <a:r>
              <a:rPr lang="en-US" sz="2400" dirty="0" err="1" smtClean="0"/>
              <a:t>Quadragonale</a:t>
            </a:r>
            <a:r>
              <a:rPr lang="en-US" sz="2400" dirty="0" smtClean="0"/>
              <a:t>” established between Austria, 			Hungary, Yugoslavia, and Italy</a:t>
            </a:r>
            <a:r>
              <a:rPr lang="hu-HU" sz="2400" b="1" dirty="0" smtClean="0"/>
              <a:t>*</a:t>
            </a:r>
            <a:r>
              <a:rPr lang="en-US" sz="2400" dirty="0" smtClean="0"/>
              <a:t>, + Czechoslovakia </a:t>
            </a:r>
            <a:r>
              <a:rPr lang="hu-HU" sz="2400" dirty="0" smtClean="0"/>
              <a:t>			</a:t>
            </a:r>
            <a:r>
              <a:rPr lang="en-US" sz="2400" dirty="0" smtClean="0"/>
              <a:t>(CS) = “</a:t>
            </a:r>
            <a:r>
              <a:rPr lang="en-US" sz="2400" dirty="0" err="1" smtClean="0"/>
              <a:t>Pentagonale</a:t>
            </a:r>
            <a:r>
              <a:rPr lang="en-US" sz="2400" dirty="0" smtClean="0"/>
              <a:t>” (1990), + Poland (PL) = 				“</a:t>
            </a:r>
            <a:r>
              <a:rPr lang="en-US" sz="2400" dirty="0" err="1" smtClean="0"/>
              <a:t>Hexagonale</a:t>
            </a:r>
            <a:r>
              <a:rPr lang="en-US" sz="2400" dirty="0" smtClean="0"/>
              <a:t>” (1992); later transformed into current 		</a:t>
            </a:r>
            <a:r>
              <a:rPr lang="en-US" sz="2400" b="1" dirty="0" smtClean="0"/>
              <a:t>Central European Initiative</a:t>
            </a:r>
            <a:r>
              <a:rPr lang="hu-HU" sz="2400" b="1" dirty="0" smtClean="0"/>
              <a:t>**</a:t>
            </a:r>
            <a:r>
              <a:rPr lang="en-US" sz="2400" b="1" dirty="0" smtClean="0"/>
              <a:t> </a:t>
            </a:r>
            <a:r>
              <a:rPr lang="en-US" sz="2400" dirty="0" smtClean="0"/>
              <a:t>(18 members)</a:t>
            </a:r>
          </a:p>
          <a:p>
            <a:pPr marL="0" indent="0">
              <a:buNone/>
            </a:pPr>
            <a:r>
              <a:rPr lang="en-US" sz="2400" b="1" dirty="0" smtClean="0"/>
              <a:t>1990</a:t>
            </a:r>
            <a:r>
              <a:rPr lang="en-US" sz="2400" dirty="0" smtClean="0"/>
              <a:t>:		“Bratislava Meeting” initiated by V. Havel: </a:t>
            </a:r>
            <a:br>
              <a:rPr lang="en-US" sz="2400" dirty="0" smtClean="0"/>
            </a:br>
            <a:r>
              <a:rPr lang="en-US" sz="2400" dirty="0" smtClean="0"/>
              <a:t>		</a:t>
            </a:r>
            <a:r>
              <a:rPr lang="en-US" sz="2400" b="1" dirty="0" smtClean="0"/>
              <a:t>CS + HU + PL </a:t>
            </a:r>
            <a:r>
              <a:rPr lang="en-US" sz="2400" dirty="0" smtClean="0"/>
              <a:t>(+ YU, IT, AT)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http://www.visegradgroup.eu/about/history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D5F3E52A-6CFF-4A66-B5AE-8DE1F1C6CA85" descr="50FE0DA4-636F-4EB1-AC1C-CB1FB75F8F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4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Funding by Recipient Regions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(2000–2013)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100% = </a:t>
            </a:r>
            <a:r>
              <a:rPr lang="en-US" dirty="0" smtClean="0">
                <a:latin typeface="+mj-lt"/>
                <a:ea typeface="Tahoma"/>
                <a:cs typeface="Tahoma"/>
              </a:rPr>
              <a:t>€53,857,877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21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158094"/>
              </p:ext>
            </p:extLst>
          </p:nvPr>
        </p:nvGraphicFramePr>
        <p:xfrm>
          <a:off x="914401" y="1371600"/>
          <a:ext cx="7315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75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Eastern Partnership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Countries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(2004–2013)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100% = </a:t>
            </a:r>
            <a:r>
              <a:rPr lang="en-US" dirty="0" smtClean="0">
                <a:latin typeface="+mj-lt"/>
                <a:ea typeface="Tahoma"/>
                <a:cs typeface="Tahoma"/>
              </a:rPr>
              <a:t>€5,613,160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Tahoma"/>
                <a:cs typeface="Tahoma"/>
              </a:rPr>
              <a:t>(= 10.42% of total funding)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053972"/>
              </p:ext>
            </p:extLst>
          </p:nvPr>
        </p:nvGraphicFramePr>
        <p:xfrm>
          <a:off x="914400" y="1371600"/>
          <a:ext cx="7315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228600"/>
            <a:ext cx="9153938" cy="1143000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Western Balkans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(2004–2013)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100% = </a:t>
            </a:r>
            <a:r>
              <a:rPr lang="en-US" dirty="0" smtClean="0">
                <a:latin typeface="+mj-lt"/>
                <a:ea typeface="Tahoma"/>
                <a:cs typeface="Tahoma"/>
              </a:rPr>
              <a:t>€1,115,815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Tahoma"/>
                <a:cs typeface="Tahoma"/>
              </a:rPr>
              <a:t>(= 2.00% of total funding)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120249"/>
              </p:ext>
            </p:extLst>
          </p:nvPr>
        </p:nvGraphicFramePr>
        <p:xfrm>
          <a:off x="800100" y="1371600"/>
          <a:ext cx="7543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23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61208" y="5791200"/>
            <a:ext cx="389273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 This </a:t>
            </a:r>
            <a:r>
              <a:rPr lang="en-US" sz="1050" dirty="0"/>
              <a:t>designation is without prejudice to positions on status, 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and </a:t>
            </a:r>
            <a:r>
              <a:rPr lang="en-US" sz="1050" dirty="0"/>
              <a:t>is in line with UNSC 1244 and the ICJ Opinion on the Kosovo Declaration of Independence.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52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stable and visible component </a:t>
            </a:r>
            <a:r>
              <a:rPr lang="en-US" sz="2600" dirty="0" smtClean="0"/>
              <a:t>of V4 cooperation</a:t>
            </a:r>
          </a:p>
          <a:p>
            <a:r>
              <a:rPr lang="en-US" sz="2600" dirty="0" smtClean="0"/>
              <a:t>stronger level of </a:t>
            </a:r>
            <a:r>
              <a:rPr lang="en-US" sz="2600" b="1" dirty="0" smtClean="0"/>
              <a:t>regional cooperation </a:t>
            </a:r>
            <a:r>
              <a:rPr lang="en-US" sz="2600" dirty="0" smtClean="0"/>
              <a:t>and cooperation with </a:t>
            </a:r>
            <a:r>
              <a:rPr lang="en-US" sz="2600" b="1" dirty="0" smtClean="0"/>
              <a:t>neighboring regions</a:t>
            </a:r>
          </a:p>
          <a:p>
            <a:r>
              <a:rPr lang="en-US" sz="2600" b="1" dirty="0" smtClean="0"/>
              <a:t>good promotion of the region in the EU</a:t>
            </a:r>
          </a:p>
          <a:p>
            <a:r>
              <a:rPr lang="en-US" sz="2600" b="1" dirty="0" smtClean="0"/>
              <a:t>to date </a:t>
            </a:r>
            <a:r>
              <a:rPr lang="en-US" sz="2600" dirty="0" smtClean="0"/>
              <a:t>(by the end of 2013):</a:t>
            </a:r>
            <a:r>
              <a:rPr lang="en-US" sz="2600" b="1" dirty="0" smtClean="0"/>
              <a:t> </a:t>
            </a:r>
          </a:p>
          <a:p>
            <a:pPr lvl="1"/>
            <a:r>
              <a:rPr lang="en-US" sz="2600" dirty="0" smtClean="0"/>
              <a:t>more than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4,000 grant projects </a:t>
            </a:r>
          </a:p>
          <a:p>
            <a:pPr lvl="1"/>
            <a:r>
              <a:rPr lang="en-US" sz="2600" dirty="0" smtClean="0"/>
              <a:t>over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2,000 “</a:t>
            </a:r>
            <a:r>
              <a:rPr lang="en-US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mobilities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 </a:t>
            </a:r>
            <a:r>
              <a:rPr lang="en-US" sz="2600" dirty="0" smtClean="0"/>
              <a:t>(scholarships/residencies)</a:t>
            </a:r>
          </a:p>
          <a:p>
            <a:pPr lvl="1"/>
            <a:r>
              <a:rPr lang="en-US" sz="2600" dirty="0" smtClean="0"/>
              <a:t>total worth of ca.</a:t>
            </a:r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€54 million</a:t>
            </a:r>
            <a:endParaRPr lang="en-US" sz="2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www.visegradfund.org/about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Main Results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6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0"/>
            <a:ext cx="6071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16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4F7E04A8-BF5E-452B-B42A-B48FD4A2AC90" descr="18459885-18A4-4E11-B125-05DB6297D9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20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600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 for your attention.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708606"/>
            <a:ext cx="8534400" cy="1765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 smtClean="0"/>
              <a:t>György Varga</a:t>
            </a:r>
          </a:p>
          <a:p>
            <a:pPr algn="l"/>
            <a:r>
              <a:rPr lang="cs-CZ" sz="1400" dirty="0" err="1"/>
              <a:t>Deputy</a:t>
            </a:r>
            <a:r>
              <a:rPr lang="cs-CZ" sz="1400" dirty="0"/>
              <a:t> </a:t>
            </a:r>
            <a:r>
              <a:rPr lang="cs-CZ" sz="1400" dirty="0" err="1"/>
              <a:t>Executive</a:t>
            </a:r>
            <a:r>
              <a:rPr lang="cs-CZ" sz="1400" dirty="0"/>
              <a:t> </a:t>
            </a:r>
            <a:r>
              <a:rPr lang="cs-CZ" sz="1400" dirty="0" err="1"/>
              <a:t>Director</a:t>
            </a:r>
            <a:r>
              <a:rPr lang="cs-CZ" sz="1400" dirty="0"/>
              <a:t>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E: </a:t>
            </a:r>
            <a:r>
              <a:rPr lang="cs-CZ" sz="1400" dirty="0" smtClean="0">
                <a:hlinkClick r:id="rId3"/>
              </a:rPr>
              <a:t>varga@visegradfund.org</a:t>
            </a:r>
            <a:r>
              <a:rPr lang="cs-CZ" sz="1400" dirty="0" smtClean="0"/>
              <a:t> </a:t>
            </a:r>
            <a:br>
              <a:rPr lang="cs-CZ" sz="1400" dirty="0" smtClean="0"/>
            </a:br>
            <a:r>
              <a:rPr lang="cs-CZ" sz="1400" dirty="0" smtClean="0"/>
              <a:t>T: +421 259 203 </a:t>
            </a:r>
            <a:r>
              <a:rPr lang="en-US" sz="1400" dirty="0" smtClean="0"/>
              <a:t>811, -802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F: +421 259 203 805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69" y="5727559"/>
            <a:ext cx="2939531" cy="1130441"/>
          </a:xfrm>
          <a:prstGeom prst="rect">
            <a:avLst/>
          </a:prstGeom>
        </p:spPr>
      </p:pic>
      <p:pic>
        <p:nvPicPr>
          <p:cNvPr id="7" name="Picture 2" descr="C:\Users\sykora\Documents\LOGOs\Think Visegrad\V4_T-T_logos_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04" y="5727558"/>
            <a:ext cx="2239196" cy="113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6260"/>
            <a:ext cx="2999407" cy="115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24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Path to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Visegr</a:t>
            </a:r>
            <a:r>
              <a:rPr lang="cs-CZ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ád</a:t>
            </a:r>
            <a:r>
              <a:rPr lang="cs-CZ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1989</a:t>
            </a:r>
            <a:r>
              <a:rPr lang="en-US" sz="2400" dirty="0" smtClean="0"/>
              <a:t>:		</a:t>
            </a:r>
            <a:r>
              <a:rPr lang="hu-HU" sz="2400" dirty="0" smtClean="0"/>
              <a:t>December - </a:t>
            </a:r>
            <a:r>
              <a:rPr lang="en-US" sz="2400" dirty="0" smtClean="0"/>
              <a:t>first of regular meetings of CS + HU + PL </a:t>
            </a:r>
            <a:r>
              <a:rPr lang="hu-HU" sz="2400" dirty="0" smtClean="0"/>
              <a:t>		</a:t>
            </a:r>
            <a:r>
              <a:rPr lang="en-US" sz="2400" dirty="0" smtClean="0"/>
              <a:t>ministers of foreign affairs:</a:t>
            </a:r>
          </a:p>
          <a:p>
            <a:pPr marL="0" indent="0">
              <a:buNone/>
            </a:pPr>
            <a:r>
              <a:rPr lang="en-US" sz="2400" i="1" dirty="0" smtClean="0"/>
              <a:t>		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the three countries could support each other in 		dismantling the Soviet empire, transforming our 			countries politically and economically, and 				integrating with the institutions of the developed 			world?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/>
              <a:t>			</a:t>
            </a:r>
            <a:r>
              <a:rPr lang="en-US" sz="2000" dirty="0" smtClean="0"/>
              <a:t>J. </a:t>
            </a:r>
            <a:r>
              <a:rPr lang="en-US" sz="2000" dirty="0" err="1" smtClean="0"/>
              <a:t>Dienstbier</a:t>
            </a:r>
            <a:endParaRPr lang="en-US" sz="2000" dirty="0" smtClean="0"/>
          </a:p>
          <a:p>
            <a:pPr marL="0" indent="0">
              <a:buNone/>
            </a:pPr>
            <a:r>
              <a:rPr lang="en-US" sz="2400" b="1" dirty="0" smtClean="0"/>
              <a:t>1990</a:t>
            </a:r>
            <a:r>
              <a:rPr lang="en-US" sz="2400" dirty="0" smtClean="0"/>
              <a:t>:		The first success in the cooperation</a:t>
            </a:r>
            <a:r>
              <a:rPr lang="pl-PL" sz="2400" dirty="0" smtClean="0"/>
              <a:t>—</a:t>
            </a:r>
            <a:r>
              <a:rPr lang="en-US" sz="2400" dirty="0" smtClean="0"/>
              <a:t>departure of 			Soviet troops, dissolution of the Warsaw Pact </a:t>
            </a:r>
            <a:r>
              <a:rPr lang="pl-PL" sz="2400" dirty="0"/>
              <a:t>(</a:t>
            </a:r>
            <a:r>
              <a:rPr lang="en-US" sz="2400" dirty="0" smtClean="0"/>
              <a:t>1991) </a:t>
            </a:r>
            <a:r>
              <a:rPr lang="pl-PL" sz="2400" dirty="0" smtClean="0"/>
              <a:t>		</a:t>
            </a:r>
            <a:r>
              <a:rPr lang="en-US" sz="2400" dirty="0" smtClean="0"/>
              <a:t>led to the formalization of the cooperation</a:t>
            </a:r>
          </a:p>
          <a:p>
            <a:pPr marL="0" indent="0">
              <a:buNone/>
            </a:pPr>
            <a:r>
              <a:rPr lang="en-US" sz="2400" b="1" dirty="0" smtClean="0"/>
              <a:t>Nov. 1990</a:t>
            </a:r>
            <a:r>
              <a:rPr lang="en-US" sz="2400" dirty="0" smtClean="0"/>
              <a:t>:	J. </a:t>
            </a:r>
            <a:r>
              <a:rPr lang="en-US" sz="2400" dirty="0" err="1" smtClean="0"/>
              <a:t>Antall</a:t>
            </a:r>
            <a:r>
              <a:rPr lang="en-US" sz="2400" dirty="0" smtClean="0"/>
              <a:t> suggests</a:t>
            </a:r>
            <a:r>
              <a:rPr lang="hu-HU" sz="2400" dirty="0"/>
              <a:t> (</a:t>
            </a:r>
            <a:r>
              <a:rPr lang="hu-HU" sz="2400" dirty="0" smtClean="0"/>
              <a:t>OSCE Paris)</a:t>
            </a:r>
            <a:r>
              <a:rPr lang="en-US" sz="2400" dirty="0" smtClean="0"/>
              <a:t> </a:t>
            </a:r>
            <a:r>
              <a:rPr lang="cs-CZ" sz="2400" dirty="0" smtClean="0"/>
              <a:t>a </a:t>
            </a:r>
            <a:r>
              <a:rPr lang="en-US" sz="2400" dirty="0" smtClean="0"/>
              <a:t>follow-up</a:t>
            </a:r>
            <a:r>
              <a:rPr lang="cs-CZ" sz="2400" dirty="0" smtClean="0"/>
              <a:t> to 			Bratislava Meeting to tak</a:t>
            </a:r>
            <a:r>
              <a:rPr lang="en-US" sz="2400" dirty="0" smtClean="0"/>
              <a:t>e</a:t>
            </a:r>
            <a:r>
              <a:rPr lang="cs-CZ" sz="2400" dirty="0" smtClean="0"/>
              <a:t> place</a:t>
            </a:r>
            <a:r>
              <a:rPr lang="en-US" sz="2400" dirty="0" smtClean="0"/>
              <a:t> in </a:t>
            </a:r>
            <a:r>
              <a:rPr lang="en-US" sz="2400" b="1" dirty="0" err="1" smtClean="0"/>
              <a:t>Visegr</a:t>
            </a:r>
            <a:r>
              <a:rPr lang="cs-CZ" sz="2400" b="1" dirty="0" err="1" smtClean="0"/>
              <a:t>ád</a:t>
            </a:r>
            <a:r>
              <a:rPr lang="cs-CZ" sz="2400" b="1" dirty="0" smtClean="0"/>
              <a:t>*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dirty="0" smtClean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http://www.visegradgroup.eu/about/history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Path to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Visegr</a:t>
            </a:r>
            <a:r>
              <a:rPr lang="cs-CZ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ád</a:t>
            </a:r>
            <a:r>
              <a:rPr lang="cs-CZ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763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Jan. 21, 1991</a:t>
            </a:r>
            <a:r>
              <a:rPr lang="en-US" sz="2400" dirty="0" smtClean="0"/>
              <a:t>:	CS, HU and PL MFAs decide to achieve the 				“quickest dissolution of the Warsaw Pact” and to 			work together to negotiate all association 				agreements with the European Community</a:t>
            </a:r>
          </a:p>
          <a:p>
            <a:pPr marL="0" indent="0">
              <a:buNone/>
            </a:pPr>
            <a:r>
              <a:rPr lang="en-US" sz="2400" b="1" dirty="0" smtClean="0"/>
              <a:t>Feb. 15, 1991</a:t>
            </a:r>
            <a:r>
              <a:rPr lang="en-US" sz="2400" dirty="0" smtClean="0"/>
              <a:t>:</a:t>
            </a:r>
            <a:r>
              <a:rPr lang="cs-CZ" sz="2400" dirty="0" smtClean="0"/>
              <a:t>	</a:t>
            </a:r>
            <a:r>
              <a:rPr lang="en-US" sz="2400" dirty="0" smtClean="0"/>
              <a:t>Summit </a:t>
            </a:r>
            <a:r>
              <a:rPr lang="en-US" sz="2400" dirty="0"/>
              <a:t>meeting of the “</a:t>
            </a:r>
            <a:r>
              <a:rPr lang="en-US" sz="2400" b="1" dirty="0"/>
              <a:t>troika</a:t>
            </a:r>
            <a:r>
              <a:rPr lang="en-US" sz="2400" dirty="0"/>
              <a:t>” </a:t>
            </a:r>
            <a:r>
              <a:rPr lang="cs-CZ" sz="2400" dirty="0"/>
              <a:t>(V3) </a:t>
            </a:r>
            <a:r>
              <a:rPr lang="en-US" sz="2400" dirty="0"/>
              <a:t>in Budapest; </a:t>
            </a:r>
            <a:r>
              <a:rPr lang="cs-CZ" sz="2400" dirty="0"/>
              <a:t>			</a:t>
            </a:r>
            <a:r>
              <a:rPr lang="en-US" sz="2400" dirty="0"/>
              <a:t>later on, </a:t>
            </a:r>
            <a:r>
              <a:rPr lang="en-US" sz="2400" b="1" dirty="0"/>
              <a:t>Visegrad Declaration </a:t>
            </a:r>
            <a:r>
              <a:rPr lang="en-US" sz="2400" dirty="0"/>
              <a:t>signed in Visegrád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	</a:t>
            </a:r>
          </a:p>
          <a:p>
            <a:pPr marL="0" indent="0">
              <a:buNone/>
            </a:pPr>
            <a:r>
              <a:rPr lang="en-US" sz="2400" dirty="0" smtClean="0"/>
              <a:t>		Visegrád was selected by J. </a:t>
            </a:r>
            <a:r>
              <a:rPr lang="en-US" sz="2400" dirty="0" err="1" smtClean="0"/>
              <a:t>Antall</a:t>
            </a:r>
            <a:r>
              <a:rPr lang="en-US" sz="2400" dirty="0" smtClean="0"/>
              <a:t> as a symbolic re-			connection to the royal peace and economic talks 			among </a:t>
            </a:r>
            <a:r>
              <a:rPr lang="en-US" sz="2400" dirty="0" err="1" smtClean="0"/>
              <a:t>Charlers</a:t>
            </a:r>
            <a:r>
              <a:rPr lang="en-US" sz="2400" dirty="0" smtClean="0"/>
              <a:t> Robert of Anjou, John of 				Luxembourg, and Casimir III </a:t>
            </a:r>
            <a:r>
              <a:rPr lang="cs-CZ" sz="2400" dirty="0" smtClean="0"/>
              <a:t>in Visegrád in </a:t>
            </a:r>
            <a:r>
              <a:rPr lang="en-US" sz="2400" dirty="0" smtClean="0"/>
              <a:t>1335/1336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www.visegradgroup.eu/documents/essays-articles/visegrad-1335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 descr="http://www.visegradgroup.eu/site/upload/2009/08/1335_19n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9" y="4572000"/>
            <a:ext cx="199571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Oct. 1991</a:t>
            </a:r>
            <a:r>
              <a:rPr lang="en-US" sz="2400" dirty="0" smtClean="0"/>
              <a:t>:	2nd V3 summit in Cracow</a:t>
            </a:r>
          </a:p>
          <a:p>
            <a:pPr marL="0" indent="0">
              <a:buNone/>
            </a:pPr>
            <a:r>
              <a:rPr lang="en-US" sz="2400" b="1" dirty="0" smtClean="0"/>
              <a:t>May 1992</a:t>
            </a:r>
            <a:r>
              <a:rPr lang="en-US" sz="2400" dirty="0" smtClean="0"/>
              <a:t>:	3rd (last) </a:t>
            </a:r>
            <a:r>
              <a:rPr lang="en-US" sz="2400" b="1" dirty="0" smtClean="0"/>
              <a:t>V3 summit </a:t>
            </a:r>
            <a:r>
              <a:rPr lang="en-US" sz="2400" dirty="0" smtClean="0"/>
              <a:t>in Prague </a:t>
            </a:r>
            <a:br>
              <a:rPr lang="en-US" sz="2400" dirty="0" smtClean="0"/>
            </a:br>
            <a:r>
              <a:rPr lang="en-US" sz="2400" dirty="0" smtClean="0"/>
              <a:t>		(CS → CZ + SK on Jan. 1, 1993)</a:t>
            </a:r>
          </a:p>
          <a:p>
            <a:pPr marL="0" indent="0">
              <a:buNone/>
            </a:pPr>
            <a:r>
              <a:rPr lang="en-US" sz="2400" b="1" dirty="0" smtClean="0"/>
              <a:t>1993–1998</a:t>
            </a:r>
            <a:r>
              <a:rPr lang="en-US" sz="2400" dirty="0" smtClean="0"/>
              <a:t>:	cooperation slows after the split of CS and due to 			the prevalence of individual efforts towards the 			Euro-Atlantic integration</a:t>
            </a:r>
            <a:r>
              <a:rPr lang="hu-HU" sz="2400" dirty="0" smtClean="0"/>
              <a:t>*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Oct. 1998</a:t>
            </a:r>
            <a:r>
              <a:rPr lang="en-US" sz="2400" dirty="0" smtClean="0"/>
              <a:t>:	</a:t>
            </a:r>
            <a:r>
              <a:rPr lang="en-US" sz="2400" b="1" dirty="0" smtClean="0"/>
              <a:t>Budapest Summit</a:t>
            </a:r>
            <a:r>
              <a:rPr lang="en-US" sz="2400" dirty="0" smtClean="0"/>
              <a:t>: PMs of CZ + HU + PL express 			support for revitalization of the cooperation</a:t>
            </a:r>
          </a:p>
          <a:p>
            <a:pPr marL="0" indent="0">
              <a:buNone/>
            </a:pPr>
            <a:r>
              <a:rPr lang="en-US" sz="2400" b="1" dirty="0" smtClean="0"/>
              <a:t>May 1999</a:t>
            </a:r>
            <a:r>
              <a:rPr lang="en-US" sz="2400" dirty="0" smtClean="0"/>
              <a:t>:	</a:t>
            </a:r>
            <a:r>
              <a:rPr lang="en-US" sz="2400" b="1" dirty="0" smtClean="0"/>
              <a:t>Bratislava Summit </a:t>
            </a:r>
            <a:r>
              <a:rPr lang="en-US" sz="2400" dirty="0" smtClean="0"/>
              <a:t>(formal comeback): approval of 			“Contents of Visegrad Cooperation”</a:t>
            </a:r>
          </a:p>
          <a:p>
            <a:pPr marL="0" indent="0">
              <a:buNone/>
            </a:pPr>
            <a:r>
              <a:rPr lang="en-US" sz="2400" b="1" dirty="0" smtClean="0"/>
              <a:t>June 2000</a:t>
            </a:r>
            <a:r>
              <a:rPr lang="en-US" sz="2400" dirty="0" smtClean="0"/>
              <a:t>:	</a:t>
            </a:r>
            <a:r>
              <a:rPr lang="en-US" sz="2400" b="1" dirty="0" smtClean="0"/>
              <a:t>International Visegrad Fund</a:t>
            </a:r>
            <a:r>
              <a:rPr lang="en-US" sz="2400" dirty="0" smtClean="0"/>
              <a:t> established (</a:t>
            </a:r>
            <a:r>
              <a:rPr lang="cs-CZ" sz="2400" dirty="0" err="1" smtClean="0"/>
              <a:t>Štiřín</a:t>
            </a:r>
            <a:r>
              <a:rPr lang="en-US" sz="2400" dirty="0" smtClean="0"/>
              <a:t>)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Path to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Visegr</a:t>
            </a:r>
            <a:r>
              <a:rPr lang="cs-CZ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ád</a:t>
            </a:r>
            <a:r>
              <a:rPr lang="cs-CZ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http://www.visegradgroup.eu/about/cooperation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686800" cy="48424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V4’s </a:t>
            </a:r>
            <a:r>
              <a:rPr lang="en-US" sz="2800" b="1" dirty="0" smtClean="0"/>
              <a:t>only solid organization </a:t>
            </a:r>
            <a:r>
              <a:rPr lang="en-US" sz="2800" dirty="0" smtClean="0"/>
              <a:t>to </a:t>
            </a:r>
            <a:r>
              <a:rPr lang="en-US" sz="2800" dirty="0"/>
              <a:t>date </a:t>
            </a:r>
            <a:endParaRPr lang="pl-PL" sz="2800" dirty="0" smtClean="0"/>
          </a:p>
          <a:p>
            <a:r>
              <a:rPr lang="en-US" sz="2800" b="1" dirty="0" smtClean="0"/>
              <a:t>international organization </a:t>
            </a:r>
            <a:r>
              <a:rPr lang="en-US" sz="2800" dirty="0" smtClean="0"/>
              <a:t>accredited with SK MFA</a:t>
            </a:r>
          </a:p>
          <a:p>
            <a:r>
              <a:rPr lang="en-US" sz="2800" b="1" dirty="0" smtClean="0"/>
              <a:t>equal rights </a:t>
            </a:r>
            <a:r>
              <a:rPr lang="en-US" sz="2800" dirty="0" smtClean="0"/>
              <a:t>of </a:t>
            </a:r>
            <a:r>
              <a:rPr lang="hu-HU" sz="2800" dirty="0" smtClean="0"/>
              <a:t>V4 </a:t>
            </a:r>
            <a:r>
              <a:rPr lang="en-US" sz="2800" dirty="0" smtClean="0"/>
              <a:t>states:</a:t>
            </a:r>
          </a:p>
          <a:p>
            <a:pPr lvl="1"/>
            <a:r>
              <a:rPr lang="en-US" sz="2000" dirty="0" smtClean="0"/>
              <a:t>annual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rotating presidency </a:t>
            </a:r>
            <a:r>
              <a:rPr lang="en-US" sz="2000" dirty="0" smtClean="0"/>
              <a:t>(January–December)</a:t>
            </a:r>
            <a:br>
              <a:rPr lang="en-US" sz="2000" dirty="0" smtClean="0"/>
            </a:br>
            <a:r>
              <a:rPr lang="en-US" sz="2000" dirty="0" smtClean="0"/>
              <a:t>(presidencies in the group: July–June)</a:t>
            </a:r>
          </a:p>
          <a:p>
            <a:pPr lvl="1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rotating management </a:t>
            </a:r>
            <a:r>
              <a:rPr lang="en-US" sz="2000" dirty="0" smtClean="0"/>
              <a:t>(3-year missions)</a:t>
            </a:r>
          </a:p>
          <a:p>
            <a:pPr lvl="1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consensus</a:t>
            </a:r>
            <a:r>
              <a:rPr lang="en-US" sz="2000" b="1" dirty="0" smtClean="0"/>
              <a:t> </a:t>
            </a:r>
            <a:r>
              <a:rPr lang="en-US" sz="2000" dirty="0" smtClean="0"/>
              <a:t>in decision-making</a:t>
            </a:r>
          </a:p>
          <a:p>
            <a:r>
              <a:rPr lang="en-US" sz="2800" b="1" dirty="0"/>
              <a:t>equal contributions</a:t>
            </a:r>
            <a:r>
              <a:rPr lang="en-US" sz="2800" dirty="0"/>
              <a:t> of </a:t>
            </a:r>
            <a:r>
              <a:rPr lang="hu-HU" sz="2800" dirty="0" smtClean="0"/>
              <a:t>V4 </a:t>
            </a:r>
            <a:r>
              <a:rPr lang="en-US" sz="2800" dirty="0" smtClean="0"/>
              <a:t>states </a:t>
            </a:r>
            <a:r>
              <a:rPr lang="en-US" sz="2800" dirty="0"/>
              <a:t>(€2M p.a</a:t>
            </a:r>
            <a:r>
              <a:rPr lang="en-US" sz="2800" dirty="0" smtClean="0"/>
              <a:t>.)</a:t>
            </a:r>
          </a:p>
          <a:p>
            <a:r>
              <a:rPr lang="en-US" sz="2800" b="1" dirty="0" smtClean="0"/>
              <a:t>external funding </a:t>
            </a:r>
            <a:r>
              <a:rPr lang="en-US" sz="2800" dirty="0" smtClean="0"/>
              <a:t>(NL, US, SE, CH…)</a:t>
            </a:r>
          </a:p>
          <a:p>
            <a:r>
              <a:rPr lang="en-US" sz="2800" dirty="0" smtClean="0"/>
              <a:t>2-member management + 13-member staff (+ interns)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Visegrad Fund: Basic Characteristics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www.visegradfund.org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(</a:t>
            </a:r>
            <a:r>
              <a:rPr lang="en-US" sz="2800" dirty="0" smtClean="0"/>
              <a:t>financial) support of </a:t>
            </a:r>
            <a:r>
              <a:rPr lang="en-US" sz="2800" b="1" dirty="0" smtClean="0"/>
              <a:t>movement of people and ideas</a:t>
            </a:r>
          </a:p>
          <a:p>
            <a:r>
              <a:rPr lang="en-US" sz="2800" dirty="0" smtClean="0"/>
              <a:t>strengthening of the </a:t>
            </a:r>
            <a:r>
              <a:rPr lang="en-US" sz="2800" b="1" dirty="0" smtClean="0"/>
              <a:t>internal cohesion</a:t>
            </a:r>
            <a:r>
              <a:rPr lang="en-US" sz="2800" dirty="0" smtClean="0"/>
              <a:t> of the region</a:t>
            </a:r>
          </a:p>
          <a:p>
            <a:r>
              <a:rPr lang="en-US" sz="2800" dirty="0" smtClean="0"/>
              <a:t>weakening of </a:t>
            </a:r>
            <a:r>
              <a:rPr lang="en-US" sz="2800" b="1" dirty="0" smtClean="0"/>
              <a:t>historical animosities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br>
              <a:rPr lang="en-US" sz="2800" dirty="0" smtClean="0"/>
            </a:br>
            <a:r>
              <a:rPr lang="en-US" sz="2800" b="1" dirty="0" smtClean="0"/>
              <a:t>awareness-building</a:t>
            </a:r>
          </a:p>
          <a:p>
            <a:r>
              <a:rPr lang="en-US" sz="2800" dirty="0" smtClean="0"/>
              <a:t>instrument of</a:t>
            </a:r>
            <a:r>
              <a:rPr lang="cs-CZ" sz="2800" dirty="0" smtClean="0"/>
              <a:t> </a:t>
            </a:r>
            <a:r>
              <a:rPr lang="en-US" sz="2800" dirty="0" smtClean="0"/>
              <a:t>joint </a:t>
            </a:r>
            <a:r>
              <a:rPr lang="en-US" sz="2800" b="1" dirty="0" smtClean="0"/>
              <a:t>V4 foreign policy </a:t>
            </a:r>
            <a:r>
              <a:rPr lang="en-US" sz="2800" dirty="0" smtClean="0"/>
              <a:t>(since 2004):</a:t>
            </a:r>
          </a:p>
          <a:p>
            <a:pPr lvl="1"/>
            <a:r>
              <a:rPr lang="en-US" sz="2000" dirty="0" smtClean="0"/>
              <a:t>support of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transfer of know-how </a:t>
            </a:r>
            <a:r>
              <a:rPr lang="en-US" sz="2000" dirty="0" smtClean="0"/>
              <a:t>from the region </a:t>
            </a:r>
            <a:br>
              <a:rPr lang="en-US" sz="2000" dirty="0" smtClean="0"/>
            </a:br>
            <a:r>
              <a:rPr lang="en-US" sz="2000" dirty="0" smtClean="0"/>
              <a:t>to the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Western Balkans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Eastern Partnership </a:t>
            </a:r>
            <a:r>
              <a:rPr lang="en-US" sz="2000" dirty="0" smtClean="0"/>
              <a:t>countries </a:t>
            </a:r>
            <a:br>
              <a:rPr lang="en-US" sz="2000" dirty="0" smtClean="0"/>
            </a:br>
            <a:r>
              <a:rPr lang="en-US" sz="2000" dirty="0" smtClean="0"/>
              <a:t>(20% of overall funding in 2013)</a:t>
            </a:r>
          </a:p>
          <a:p>
            <a:pPr lvl="1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 priorities </a:t>
            </a:r>
            <a:r>
              <a:rPr lang="en-US" sz="2000" dirty="0" smtClean="0"/>
              <a:t>defined by the group (Strategic Grants, Visegrad+, V4EaP program chapter)</a:t>
            </a:r>
          </a:p>
          <a:p>
            <a:r>
              <a:rPr lang="en-US" sz="2400" dirty="0" smtClean="0"/>
              <a:t>key leverages: </a:t>
            </a:r>
            <a:r>
              <a:rPr lang="en-US" sz="2400" b="1" dirty="0" smtClean="0"/>
              <a:t>grant programs</a:t>
            </a:r>
            <a:r>
              <a:rPr lang="en-US" sz="2400" dirty="0" smtClean="0"/>
              <a:t> + “</a:t>
            </a:r>
            <a:r>
              <a:rPr lang="en-US" sz="2400" b="1" dirty="0" err="1" smtClean="0"/>
              <a:t>mobilities</a:t>
            </a:r>
            <a:r>
              <a:rPr lang="en-US" sz="2400" dirty="0" smtClean="0"/>
              <a:t>” (scholarships, fellowships, artist residencies)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Fund’s Main Aims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www.visegradfund.org/about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 Overview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www.visegradfund.org/scholarships, …/residencies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www.visegradfund.org/grants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121728"/>
              </p:ext>
            </p:extLst>
          </p:nvPr>
        </p:nvGraphicFramePr>
        <p:xfrm>
          <a:off x="304798" y="1676400"/>
          <a:ext cx="8575766" cy="410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7883"/>
                <a:gridCol w="42878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Academic and Mobility</a:t>
                      </a:r>
                      <a:r>
                        <a:rPr lang="en-US" sz="2000" baseline="0" dirty="0" smtClean="0"/>
                        <a:t> Programs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Grant Programs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Visegrad Scholarship Program: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Small Grants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i="1" dirty="0" smtClean="0"/>
                        <a:t>Intra-Visegrad, In-Coming,</a:t>
                      </a:r>
                      <a:r>
                        <a:rPr lang="en-US" i="1" baseline="0" dirty="0" smtClean="0"/>
                        <a:t> Out-Going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Standard</a:t>
                      </a:r>
                      <a:r>
                        <a:rPr lang="en-US" b="1" baseline="0" dirty="0" smtClean="0"/>
                        <a:t> Grants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Visegrad Artist Residency Program </a:t>
                      </a:r>
                      <a:r>
                        <a:rPr lang="en-US" b="0" dirty="0" smtClean="0"/>
                        <a:t>(VARP):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Visegrad Strategic Grants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VARP—Visual &amp; Sound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Visegrad Strategic Conferences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VARP—Performing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Visegrad+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0" baseline="0" dirty="0" smtClean="0"/>
                        <a:t>(Western Balkans)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Visegrad Literary</a:t>
                      </a:r>
                      <a:r>
                        <a:rPr lang="en-US" baseline="0" dirty="0" smtClean="0"/>
                        <a:t> Residency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Visegrad 4 Eastern Partnership</a:t>
                      </a:r>
                      <a:r>
                        <a:rPr lang="en-US" b="1" baseline="0" dirty="0" smtClean="0"/>
                        <a:t> Program</a:t>
                      </a:r>
                      <a:r>
                        <a:rPr lang="en-US" baseline="0" dirty="0" smtClean="0"/>
                        <a:t>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VARP in New York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Flagship Projects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Visegrad University</a:t>
                      </a:r>
                      <a:r>
                        <a:rPr lang="en-US" b="1" baseline="0" dirty="0" smtClean="0"/>
                        <a:t> Studies Grants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V4EaP (Extended)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Standard Grants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Visegrad–Taiwan</a:t>
                      </a:r>
                      <a:r>
                        <a:rPr lang="en-US" b="1" baseline="0" dirty="0" smtClean="0"/>
                        <a:t> Scholarships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V4EaP Visegrad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University</a:t>
                      </a:r>
                      <a:r>
                        <a:rPr lang="en-US" baseline="0" dirty="0" smtClean="0"/>
                        <a:t> Studies Grants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Visegrad Scholarships at OSA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IVF–NSC Taiwan Joint Research</a:t>
                      </a:r>
                      <a:r>
                        <a:rPr lang="en-US" b="1" baseline="0" dirty="0" smtClean="0"/>
                        <a:t> Projects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52600"/>
            <a:ext cx="12096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Grant Project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Categories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Small/Standard Grants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884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sz="3300" b="1" dirty="0" smtClean="0"/>
              <a:t>cultural cooperation </a:t>
            </a:r>
            <a:r>
              <a:rPr lang="cs-CZ" sz="3300" dirty="0" smtClean="0"/>
              <a:t>(</a:t>
            </a:r>
            <a:r>
              <a:rPr lang="en-US" sz="3300" dirty="0" smtClean="0"/>
              <a:t>47%</a:t>
            </a:r>
            <a:r>
              <a:rPr lang="cs-CZ" sz="3300" dirty="0" smtClean="0"/>
              <a:t>)</a:t>
            </a:r>
            <a:endParaRPr lang="en-US" sz="3300" dirty="0" smtClean="0"/>
          </a:p>
          <a:p>
            <a:pPr>
              <a:lnSpc>
                <a:spcPct val="150000"/>
              </a:lnSpc>
            </a:pPr>
            <a:r>
              <a:rPr lang="en-US" sz="3300" b="1" dirty="0" smtClean="0"/>
              <a:t>scientific exchange and research </a:t>
            </a:r>
            <a:r>
              <a:rPr lang="en-US" sz="3300" dirty="0" smtClean="0"/>
              <a:t>(20%)</a:t>
            </a:r>
          </a:p>
          <a:p>
            <a:pPr>
              <a:lnSpc>
                <a:spcPct val="150000"/>
              </a:lnSpc>
            </a:pPr>
            <a:r>
              <a:rPr lang="en-US" sz="3300" b="1" dirty="0" smtClean="0"/>
              <a:t>education</a:t>
            </a:r>
            <a:r>
              <a:rPr lang="en-US" sz="3300" dirty="0" smtClean="0"/>
              <a:t> (15%)</a:t>
            </a:r>
          </a:p>
          <a:p>
            <a:pPr>
              <a:lnSpc>
                <a:spcPct val="150000"/>
              </a:lnSpc>
            </a:pPr>
            <a:r>
              <a:rPr lang="en-US" sz="3300" b="1" dirty="0" smtClean="0"/>
              <a:t>youth exchanges </a:t>
            </a:r>
            <a:r>
              <a:rPr lang="en-US" sz="3300" dirty="0" smtClean="0"/>
              <a:t>(10%)</a:t>
            </a:r>
          </a:p>
          <a:p>
            <a:pPr>
              <a:lnSpc>
                <a:spcPct val="150000"/>
              </a:lnSpc>
            </a:pPr>
            <a:r>
              <a:rPr lang="en-US" sz="3300" b="1" dirty="0" smtClean="0"/>
              <a:t>cross-border cooperation </a:t>
            </a:r>
            <a:r>
              <a:rPr lang="en-US" sz="3300" dirty="0" smtClean="0"/>
              <a:t>(7%)</a:t>
            </a:r>
          </a:p>
          <a:p>
            <a:pPr>
              <a:lnSpc>
                <a:spcPct val="150000"/>
              </a:lnSpc>
            </a:pPr>
            <a:r>
              <a:rPr lang="en-US" sz="3300" b="1" dirty="0" smtClean="0"/>
              <a:t>promotion of tourism</a:t>
            </a:r>
            <a:r>
              <a:rPr lang="en-US" sz="3300" dirty="0" smtClean="0"/>
              <a:t> (2%</a:t>
            </a:r>
            <a:r>
              <a:rPr lang="en-US" sz="3000" dirty="0" smtClean="0"/>
              <a:t>)</a:t>
            </a:r>
          </a:p>
          <a:p>
            <a:pPr marL="0" indent="0" algn="r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400" dirty="0" smtClean="0"/>
          </a:p>
          <a:p>
            <a:pPr marL="0" indent="0" algn="r">
              <a:buNone/>
            </a:pPr>
            <a:endParaRPr lang="en-US" sz="1400" b="1" dirty="0"/>
          </a:p>
          <a:p>
            <a:pPr marL="0" indent="0" algn="r">
              <a:buNone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 smtClean="0"/>
              <a:t>100% = 3,911 grant projects </a:t>
            </a:r>
            <a:r>
              <a:rPr lang="en-US" sz="1400" dirty="0" smtClean="0"/>
              <a:t>approved in 2000–2013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www.visegradfund.org/grants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9780" y="6519446"/>
            <a:ext cx="209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4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1108</Words>
  <Application>Microsoft Office PowerPoint</Application>
  <PresentationFormat>Pokaz na ekranie (4:3)</PresentationFormat>
  <Paragraphs>316</Paragraphs>
  <Slides>27</Slides>
  <Notes>21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Office Theme</vt:lpstr>
      <vt:lpstr>Prezentacja programu PowerPoint</vt:lpstr>
      <vt:lpstr>The Path to Visegrád…</vt:lpstr>
      <vt:lpstr>The Path to Visegrád…</vt:lpstr>
      <vt:lpstr>The Path to Visegrád…</vt:lpstr>
      <vt:lpstr>The Path to Visegrád…</vt:lpstr>
      <vt:lpstr>Visegrad Fund: Basic Characteristics</vt:lpstr>
      <vt:lpstr>The Fund’s Main Aims</vt:lpstr>
      <vt:lpstr>Program Overview</vt:lpstr>
      <vt:lpstr>Grant Project Categories: Small/Standard Grants</vt:lpstr>
      <vt:lpstr>Basic Grant Principles</vt:lpstr>
      <vt:lpstr>Overview—Basic Grant Programs</vt:lpstr>
      <vt:lpstr>Who Can Apply?</vt:lpstr>
      <vt:lpstr>What Cannot Be Refunded?</vt:lpstr>
      <vt:lpstr>What Can Be Refunded?</vt:lpstr>
      <vt:lpstr>Visegrad University Studies Grants</vt:lpstr>
      <vt:lpstr>Visegrad Scholarship Program</vt:lpstr>
      <vt:lpstr>Visegrad Artist Residency Programs</vt:lpstr>
      <vt:lpstr>Prezentacja programu PowerPoint</vt:lpstr>
      <vt:lpstr>Visegrad+ (Western Balkans)</vt:lpstr>
      <vt:lpstr>Prezentacja programu PowerPoint</vt:lpstr>
      <vt:lpstr>Funding by Recipient Regions (2000–2013)</vt:lpstr>
      <vt:lpstr>Eastern Partnership Countries (2004–2013)</vt:lpstr>
      <vt:lpstr>The Western Balkans (2004–2013)</vt:lpstr>
      <vt:lpstr>Main Results</vt:lpstr>
      <vt:lpstr>Prezentacja programu PowerPoint</vt:lpstr>
      <vt:lpstr>Prezentacja programu PowerPoint</vt:lpstr>
      <vt:lpstr>Thank you for your attention.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Jiří Sýkora</dc:creator>
  <cp:lastModifiedBy>projekty</cp:lastModifiedBy>
  <cp:revision>202</cp:revision>
  <cp:lastPrinted>2013-05-03T11:39:41Z</cp:lastPrinted>
  <dcterms:created xsi:type="dcterms:W3CDTF">2012-03-05T11:12:01Z</dcterms:created>
  <dcterms:modified xsi:type="dcterms:W3CDTF">2014-07-15T09:19:03Z</dcterms:modified>
</cp:coreProperties>
</file>