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92" r:id="rId1"/>
  </p:sldMasterIdLst>
  <p:notesMasterIdLst>
    <p:notesMasterId r:id="rId81"/>
  </p:notesMasterIdLst>
  <p:sldIdLst>
    <p:sldId id="326" r:id="rId2"/>
    <p:sldId id="292" r:id="rId3"/>
    <p:sldId id="371" r:id="rId4"/>
    <p:sldId id="333" r:id="rId5"/>
    <p:sldId id="334" r:id="rId6"/>
    <p:sldId id="335" r:id="rId7"/>
    <p:sldId id="363" r:id="rId8"/>
    <p:sldId id="364" r:id="rId9"/>
    <p:sldId id="365" r:id="rId10"/>
    <p:sldId id="366" r:id="rId11"/>
    <p:sldId id="367" r:id="rId12"/>
    <p:sldId id="368" r:id="rId13"/>
    <p:sldId id="369" r:id="rId14"/>
    <p:sldId id="370" r:id="rId15"/>
    <p:sldId id="336" r:id="rId16"/>
    <p:sldId id="351" r:id="rId17"/>
    <p:sldId id="373" r:id="rId18"/>
    <p:sldId id="342" r:id="rId19"/>
    <p:sldId id="343" r:id="rId20"/>
    <p:sldId id="372" r:id="rId21"/>
    <p:sldId id="403" r:id="rId22"/>
    <p:sldId id="404" r:id="rId23"/>
    <p:sldId id="337" r:id="rId24"/>
    <p:sldId id="340" r:id="rId25"/>
    <p:sldId id="339" r:id="rId26"/>
    <p:sldId id="338" r:id="rId27"/>
    <p:sldId id="341" r:id="rId28"/>
    <p:sldId id="353" r:id="rId29"/>
    <p:sldId id="405" r:id="rId30"/>
    <p:sldId id="383" r:id="rId31"/>
    <p:sldId id="406" r:id="rId32"/>
    <p:sldId id="382" r:id="rId33"/>
    <p:sldId id="329" r:id="rId34"/>
    <p:sldId id="352" r:id="rId35"/>
    <p:sldId id="394" r:id="rId36"/>
    <p:sldId id="355" r:id="rId37"/>
    <p:sldId id="356" r:id="rId38"/>
    <p:sldId id="387" r:id="rId39"/>
    <p:sldId id="376" r:id="rId40"/>
    <p:sldId id="375" r:id="rId41"/>
    <p:sldId id="377" r:id="rId42"/>
    <p:sldId id="381" r:id="rId43"/>
    <p:sldId id="380" r:id="rId44"/>
    <p:sldId id="350" r:id="rId45"/>
    <p:sldId id="391" r:id="rId46"/>
    <p:sldId id="395" r:id="rId47"/>
    <p:sldId id="392" r:id="rId48"/>
    <p:sldId id="357" r:id="rId49"/>
    <p:sldId id="384" r:id="rId50"/>
    <p:sldId id="385" r:id="rId51"/>
    <p:sldId id="388" r:id="rId52"/>
    <p:sldId id="389" r:id="rId53"/>
    <p:sldId id="354" r:id="rId54"/>
    <p:sldId id="396" r:id="rId55"/>
    <p:sldId id="358" r:id="rId56"/>
    <p:sldId id="362" r:id="rId57"/>
    <p:sldId id="393" r:id="rId58"/>
    <p:sldId id="400" r:id="rId59"/>
    <p:sldId id="397" r:id="rId60"/>
    <p:sldId id="401" r:id="rId61"/>
    <p:sldId id="402" r:id="rId62"/>
    <p:sldId id="390" r:id="rId63"/>
    <p:sldId id="359" r:id="rId64"/>
    <p:sldId id="360" r:id="rId65"/>
    <p:sldId id="361" r:id="rId66"/>
    <p:sldId id="408" r:id="rId67"/>
    <p:sldId id="409" r:id="rId68"/>
    <p:sldId id="410" r:id="rId69"/>
    <p:sldId id="374" r:id="rId70"/>
    <p:sldId id="317" r:id="rId71"/>
    <p:sldId id="311" r:id="rId72"/>
    <p:sldId id="312" r:id="rId73"/>
    <p:sldId id="290" r:id="rId74"/>
    <p:sldId id="291" r:id="rId75"/>
    <p:sldId id="314" r:id="rId76"/>
    <p:sldId id="325" r:id="rId77"/>
    <p:sldId id="407" r:id="rId78"/>
    <p:sldId id="386" r:id="rId79"/>
    <p:sldId id="305" r:id="rId80"/>
  </p:sldIdLst>
  <p:sldSz cx="9144000" cy="6858000" type="screen4x3"/>
  <p:notesSz cx="6797675" cy="9928225"/>
  <p:defaultTextStyle>
    <a:defPPr>
      <a:defRPr lang="pl-P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C4B1156A-380E-4F78-BDF5-A606A8083BF9}" styleName="Styl pośredni 4 — Ak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7853C-536D-4A76-A0AE-DD22124D55A5}" styleName="Styl z motywem 1 — Ak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72" autoAdjust="0"/>
    <p:restoredTop sz="97070" autoAdjust="0"/>
  </p:normalViewPr>
  <p:slideViewPr>
    <p:cSldViewPr>
      <p:cViewPr>
        <p:scale>
          <a:sx n="50" d="100"/>
          <a:sy n="50" d="100"/>
        </p:scale>
        <p:origin x="-2598" y="-942"/>
      </p:cViewPr>
      <p:guideLst>
        <p:guide orient="horz" pos="2160"/>
        <p:guide pos="2880"/>
      </p:guideLst>
    </p:cSldViewPr>
  </p:slideViewPr>
  <p:outlineViewPr>
    <p:cViewPr>
      <p:scale>
        <a:sx n="33" d="100"/>
        <a:sy n="33" d="100"/>
      </p:scale>
      <p:origin x="0" y="63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pl-PL"/>
          </a:p>
        </p:txBody>
      </p:sp>
      <p:sp>
        <p:nvSpPr>
          <p:cNvPr id="3" name="Symbol zastępczy daty 2"/>
          <p:cNvSpPr>
            <a:spLocks noGrp="1"/>
          </p:cNvSpPr>
          <p:nvPr>
            <p:ph type="dt" idx="1"/>
          </p:nvPr>
        </p:nvSpPr>
        <p:spPr>
          <a:xfrm>
            <a:off x="3850443" y="0"/>
            <a:ext cx="2945659" cy="496411"/>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EDFC620-56B8-42F2-87CB-770C728C835A}" type="datetimeFigureOut">
              <a:rPr lang="pl-PL"/>
              <a:pPr>
                <a:defRPr/>
              </a:pPr>
              <a:t>2015-07-24</a:t>
            </a:fld>
            <a:endParaRPr lang="pl-PL" dirty="0"/>
          </a:p>
        </p:txBody>
      </p:sp>
      <p:sp>
        <p:nvSpPr>
          <p:cNvPr id="4" name="Symbol zastępczy obrazu slajdu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pl-PL" noProof="0" dirty="0" smtClean="0"/>
          </a:p>
        </p:txBody>
      </p:sp>
      <p:sp>
        <p:nvSpPr>
          <p:cNvPr id="5" name="Symbol zastępczy notatek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p>
        </p:txBody>
      </p:sp>
      <p:sp>
        <p:nvSpPr>
          <p:cNvPr id="6" name="Symbol zastępczy stopki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pl-PL"/>
          </a:p>
        </p:txBody>
      </p:sp>
      <p:sp>
        <p:nvSpPr>
          <p:cNvPr id="7" name="Symbol zastępczy numeru slajdu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7B6DB72E-3E03-4758-B773-8BE44CFC2E80}" type="slidenum">
              <a:rPr lang="pl-PL"/>
              <a:pPr>
                <a:defRPr/>
              </a:pPr>
              <a:t>‹#›</a:t>
            </a:fld>
            <a:endParaRPr lang="pl-PL" dirty="0"/>
          </a:p>
        </p:txBody>
      </p:sp>
    </p:spTree>
    <p:extLst>
      <p:ext uri="{BB962C8B-B14F-4D97-AF65-F5344CB8AC3E}">
        <p14:creationId xmlns:p14="http://schemas.microsoft.com/office/powerpoint/2010/main" val="7127160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a:defRPr/>
            </a:pPr>
            <a:fld id="{7B6DB72E-3E03-4758-B773-8BE44CFC2E80}" type="slidenum">
              <a:rPr lang="pl-PL" smtClean="0"/>
              <a:pPr>
                <a:defRPr/>
              </a:pPr>
              <a:t>2</a:t>
            </a:fld>
            <a:endParaRPr lang="pl-PL"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D0470EC9-A05E-4A46-BE75-3A654630322B}" type="slidenum">
              <a:rPr lang="pl-PL" smtClean="0"/>
              <a:pPr/>
              <a:t>71</a:t>
            </a:fld>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pPr>
              <a:defRPr/>
            </a:pPr>
            <a:fld id="{A51BB6A7-1549-48FE-B9C9-5EA30891BF59}" type="datetimeFigureOut">
              <a:rPr lang="pl-PL" smtClean="0"/>
              <a:pPr>
                <a:defRPr/>
              </a:pPr>
              <a:t>2015-07-24</a:t>
            </a:fld>
            <a:endParaRPr lang="pl-PL" dirty="0"/>
          </a:p>
        </p:txBody>
      </p:sp>
      <p:sp>
        <p:nvSpPr>
          <p:cNvPr id="5" name="Symbol zastępczy stopki 4"/>
          <p:cNvSpPr>
            <a:spLocks noGrp="1"/>
          </p:cNvSpPr>
          <p:nvPr>
            <p:ph type="ftr" sz="quarter" idx="11"/>
          </p:nvPr>
        </p:nvSpPr>
        <p:spPr/>
        <p:txBody>
          <a:bodyPr/>
          <a:lstStyle/>
          <a:p>
            <a:pPr>
              <a:defRPr/>
            </a:pPr>
            <a:endParaRPr lang="pl-PL"/>
          </a:p>
        </p:txBody>
      </p:sp>
      <p:sp>
        <p:nvSpPr>
          <p:cNvPr id="6" name="Symbol zastępczy numeru slajdu 5"/>
          <p:cNvSpPr>
            <a:spLocks noGrp="1"/>
          </p:cNvSpPr>
          <p:nvPr>
            <p:ph type="sldNum" sz="quarter" idx="12"/>
          </p:nvPr>
        </p:nvSpPr>
        <p:spPr/>
        <p:txBody>
          <a:bodyPr/>
          <a:lstStyle/>
          <a:p>
            <a:pPr>
              <a:defRPr/>
            </a:pPr>
            <a:fld id="{DE69FAB9-B55A-4C15-9600-2D50A690F26F}" type="slidenum">
              <a:rPr lang="pl-PL" smtClean="0"/>
              <a:pPr>
                <a:defRPr/>
              </a:pPr>
              <a:t>‹#›</a:t>
            </a:fld>
            <a:endParaRPr lang="pl-PL"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pPr>
              <a:defRPr/>
            </a:pPr>
            <a:fld id="{9374267F-AE41-4B70-9456-D865EFF73205}" type="datetimeFigureOut">
              <a:rPr lang="pl-PL" smtClean="0"/>
              <a:pPr>
                <a:defRPr/>
              </a:pPr>
              <a:t>2015-07-24</a:t>
            </a:fld>
            <a:endParaRPr lang="pl-PL" dirty="0"/>
          </a:p>
        </p:txBody>
      </p:sp>
      <p:sp>
        <p:nvSpPr>
          <p:cNvPr id="5" name="Symbol zastępczy stopki 4"/>
          <p:cNvSpPr>
            <a:spLocks noGrp="1"/>
          </p:cNvSpPr>
          <p:nvPr>
            <p:ph type="ftr" sz="quarter" idx="11"/>
          </p:nvPr>
        </p:nvSpPr>
        <p:spPr/>
        <p:txBody>
          <a:bodyPr/>
          <a:lstStyle/>
          <a:p>
            <a:pPr>
              <a:defRPr/>
            </a:pPr>
            <a:endParaRPr lang="pl-PL"/>
          </a:p>
        </p:txBody>
      </p:sp>
      <p:sp>
        <p:nvSpPr>
          <p:cNvPr id="6" name="Symbol zastępczy numeru slajdu 5"/>
          <p:cNvSpPr>
            <a:spLocks noGrp="1"/>
          </p:cNvSpPr>
          <p:nvPr>
            <p:ph type="sldNum" sz="quarter" idx="12"/>
          </p:nvPr>
        </p:nvSpPr>
        <p:spPr/>
        <p:txBody>
          <a:bodyPr/>
          <a:lstStyle/>
          <a:p>
            <a:pPr>
              <a:defRPr/>
            </a:pPr>
            <a:fld id="{B0A9F28C-3EBC-44AD-BC71-0215CB784C09}" type="slidenum">
              <a:rPr lang="pl-PL" smtClean="0"/>
              <a:pPr>
                <a:defRPr/>
              </a:pPr>
              <a:t>‹#›</a:t>
            </a:fld>
            <a:endParaRPr lang="pl-PL"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pPr>
              <a:defRPr/>
            </a:pPr>
            <a:fld id="{5928F19E-BDF2-4316-BBDD-D331D7E33DE0}" type="datetimeFigureOut">
              <a:rPr lang="pl-PL" smtClean="0"/>
              <a:pPr>
                <a:defRPr/>
              </a:pPr>
              <a:t>2015-07-24</a:t>
            </a:fld>
            <a:endParaRPr lang="pl-PL" dirty="0"/>
          </a:p>
        </p:txBody>
      </p:sp>
      <p:sp>
        <p:nvSpPr>
          <p:cNvPr id="5" name="Symbol zastępczy stopki 4"/>
          <p:cNvSpPr>
            <a:spLocks noGrp="1"/>
          </p:cNvSpPr>
          <p:nvPr>
            <p:ph type="ftr" sz="quarter" idx="11"/>
          </p:nvPr>
        </p:nvSpPr>
        <p:spPr/>
        <p:txBody>
          <a:bodyPr/>
          <a:lstStyle/>
          <a:p>
            <a:pPr>
              <a:defRPr/>
            </a:pPr>
            <a:endParaRPr lang="pl-PL"/>
          </a:p>
        </p:txBody>
      </p:sp>
      <p:sp>
        <p:nvSpPr>
          <p:cNvPr id="6" name="Symbol zastępczy numeru slajdu 5"/>
          <p:cNvSpPr>
            <a:spLocks noGrp="1"/>
          </p:cNvSpPr>
          <p:nvPr>
            <p:ph type="sldNum" sz="quarter" idx="12"/>
          </p:nvPr>
        </p:nvSpPr>
        <p:spPr/>
        <p:txBody>
          <a:bodyPr/>
          <a:lstStyle/>
          <a:p>
            <a:pPr>
              <a:defRPr/>
            </a:pPr>
            <a:fld id="{FC7195EE-99FC-4B02-963E-F2BC91F3D842}" type="slidenum">
              <a:rPr lang="pl-PL" smtClean="0"/>
              <a:pPr>
                <a:defRPr/>
              </a:pPr>
              <a:t>‹#›</a:t>
            </a:fld>
            <a:endParaRPr lang="pl-PL"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ytuł i 2 elementy zawartości nad tekst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smtClean="0"/>
              <a:t>Kliknij, aby edytować styl</a:t>
            </a:r>
            <a:endParaRPr lang="pl-PL"/>
          </a:p>
        </p:txBody>
      </p:sp>
      <p:sp>
        <p:nvSpPr>
          <p:cNvPr id="3" name="Symbol zastępczy zawartości 2"/>
          <p:cNvSpPr>
            <a:spLocks noGrp="1"/>
          </p:cNvSpPr>
          <p:nvPr>
            <p:ph sz="quarter" idx="1"/>
          </p:nvPr>
        </p:nvSpPr>
        <p:spPr>
          <a:xfrm>
            <a:off x="457200" y="1600200"/>
            <a:ext cx="4038600" cy="21859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quarter" idx="2"/>
          </p:nvPr>
        </p:nvSpPr>
        <p:spPr>
          <a:xfrm>
            <a:off x="4648200" y="1600200"/>
            <a:ext cx="4038600" cy="21859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half" idx="3"/>
          </p:nvPr>
        </p:nvSpPr>
        <p:spPr>
          <a:xfrm>
            <a:off x="457200" y="3938588"/>
            <a:ext cx="8229600" cy="2187575"/>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daty 3"/>
          <p:cNvSpPr>
            <a:spLocks noGrp="1"/>
          </p:cNvSpPr>
          <p:nvPr>
            <p:ph type="dt" sz="half" idx="10"/>
          </p:nvPr>
        </p:nvSpPr>
        <p:spPr/>
        <p:txBody>
          <a:bodyPr/>
          <a:lstStyle>
            <a:lvl1pPr>
              <a:defRPr/>
            </a:lvl1pPr>
          </a:lstStyle>
          <a:p>
            <a:pPr>
              <a:defRPr/>
            </a:pPr>
            <a:r>
              <a:rPr lang="pl-PL"/>
              <a:t>26.09.2012</a:t>
            </a:r>
            <a:endParaRPr lang="en-GB"/>
          </a:p>
        </p:txBody>
      </p:sp>
      <p:sp>
        <p:nvSpPr>
          <p:cNvPr id="7" name="Symbol zastępczy stopki 4"/>
          <p:cNvSpPr>
            <a:spLocks noGrp="1"/>
          </p:cNvSpPr>
          <p:nvPr>
            <p:ph type="ftr" sz="quarter" idx="11"/>
          </p:nvPr>
        </p:nvSpPr>
        <p:spPr/>
        <p:txBody>
          <a:bodyPr/>
          <a:lstStyle>
            <a:lvl1pPr>
              <a:defRPr/>
            </a:lvl1pPr>
          </a:lstStyle>
          <a:p>
            <a:pPr>
              <a:defRPr/>
            </a:pPr>
            <a:endParaRPr lang="en-GB"/>
          </a:p>
        </p:txBody>
      </p:sp>
      <p:sp>
        <p:nvSpPr>
          <p:cNvPr id="8" name="Symbol zastępczy numeru slajdu 5"/>
          <p:cNvSpPr>
            <a:spLocks noGrp="1"/>
          </p:cNvSpPr>
          <p:nvPr>
            <p:ph type="sldNum" sz="quarter" idx="12"/>
          </p:nvPr>
        </p:nvSpPr>
        <p:spPr/>
        <p:txBody>
          <a:bodyPr/>
          <a:lstStyle>
            <a:lvl1pPr>
              <a:defRPr/>
            </a:lvl1pPr>
          </a:lstStyle>
          <a:p>
            <a:pPr>
              <a:defRPr/>
            </a:pPr>
            <a:fld id="{6AB21390-B95E-4BB4-BDFE-9D402D238D7B}" type="slidenum">
              <a:rPr lang="en-GB"/>
              <a:pPr>
                <a:defRPr/>
              </a:pPr>
              <a:t>‹#›</a:t>
            </a:fld>
            <a:endParaRPr lang="en-GB"/>
          </a:p>
        </p:txBody>
      </p:sp>
    </p:spTree>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pPr>
              <a:defRPr/>
            </a:pPr>
            <a:fld id="{C63ED09B-65DA-46A1-B944-1D240EBB0D11}" type="datetimeFigureOut">
              <a:rPr lang="pl-PL" smtClean="0"/>
              <a:pPr>
                <a:defRPr/>
              </a:pPr>
              <a:t>2015-07-24</a:t>
            </a:fld>
            <a:endParaRPr lang="pl-PL" dirty="0"/>
          </a:p>
        </p:txBody>
      </p:sp>
      <p:sp>
        <p:nvSpPr>
          <p:cNvPr id="5" name="Symbol zastępczy stopki 4"/>
          <p:cNvSpPr>
            <a:spLocks noGrp="1"/>
          </p:cNvSpPr>
          <p:nvPr>
            <p:ph type="ftr" sz="quarter" idx="11"/>
          </p:nvPr>
        </p:nvSpPr>
        <p:spPr/>
        <p:txBody>
          <a:bodyPr/>
          <a:lstStyle/>
          <a:p>
            <a:pPr>
              <a:defRPr/>
            </a:pPr>
            <a:endParaRPr lang="pl-PL"/>
          </a:p>
        </p:txBody>
      </p:sp>
      <p:sp>
        <p:nvSpPr>
          <p:cNvPr id="6" name="Symbol zastępczy numeru slajdu 5"/>
          <p:cNvSpPr>
            <a:spLocks noGrp="1"/>
          </p:cNvSpPr>
          <p:nvPr>
            <p:ph type="sldNum" sz="quarter" idx="12"/>
          </p:nvPr>
        </p:nvSpPr>
        <p:spPr/>
        <p:txBody>
          <a:bodyPr/>
          <a:lstStyle/>
          <a:p>
            <a:pPr>
              <a:defRPr/>
            </a:pPr>
            <a:fld id="{5EF30C1F-E6B9-455C-8D1C-5E238FC0D7AD}" type="slidenum">
              <a:rPr lang="pl-PL" smtClean="0"/>
              <a:pPr>
                <a:defRPr/>
              </a:pPr>
              <a:t>‹#›</a:t>
            </a:fld>
            <a:endParaRPr lang="pl-PL"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pPr>
              <a:defRPr/>
            </a:pPr>
            <a:fld id="{DAE45C6B-F50C-4505-B54C-F4AE8846E242}" type="datetimeFigureOut">
              <a:rPr lang="pl-PL" smtClean="0"/>
              <a:pPr>
                <a:defRPr/>
              </a:pPr>
              <a:t>2015-07-24</a:t>
            </a:fld>
            <a:endParaRPr lang="pl-PL" dirty="0"/>
          </a:p>
        </p:txBody>
      </p:sp>
      <p:sp>
        <p:nvSpPr>
          <p:cNvPr id="5" name="Symbol zastępczy stopki 4"/>
          <p:cNvSpPr>
            <a:spLocks noGrp="1"/>
          </p:cNvSpPr>
          <p:nvPr>
            <p:ph type="ftr" sz="quarter" idx="11"/>
          </p:nvPr>
        </p:nvSpPr>
        <p:spPr/>
        <p:txBody>
          <a:bodyPr/>
          <a:lstStyle/>
          <a:p>
            <a:pPr>
              <a:defRPr/>
            </a:pPr>
            <a:endParaRPr lang="pl-PL"/>
          </a:p>
        </p:txBody>
      </p:sp>
      <p:sp>
        <p:nvSpPr>
          <p:cNvPr id="6" name="Symbol zastępczy numeru slajdu 5"/>
          <p:cNvSpPr>
            <a:spLocks noGrp="1"/>
          </p:cNvSpPr>
          <p:nvPr>
            <p:ph type="sldNum" sz="quarter" idx="12"/>
          </p:nvPr>
        </p:nvSpPr>
        <p:spPr/>
        <p:txBody>
          <a:bodyPr/>
          <a:lstStyle/>
          <a:p>
            <a:pPr>
              <a:defRPr/>
            </a:pPr>
            <a:fld id="{3E108B3B-8109-476A-9F14-AA42AD6D8DA0}" type="slidenum">
              <a:rPr lang="pl-PL" smtClean="0"/>
              <a:pPr>
                <a:defRPr/>
              </a:pPr>
              <a:t>‹#›</a:t>
            </a:fld>
            <a:endParaRPr lang="pl-PL"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pPr>
              <a:defRPr/>
            </a:pPr>
            <a:fld id="{F28A5D34-2E50-4B84-80DB-059A32349B48}" type="datetimeFigureOut">
              <a:rPr lang="pl-PL" smtClean="0"/>
              <a:pPr>
                <a:defRPr/>
              </a:pPr>
              <a:t>2015-07-24</a:t>
            </a:fld>
            <a:endParaRPr lang="pl-PL" dirty="0"/>
          </a:p>
        </p:txBody>
      </p:sp>
      <p:sp>
        <p:nvSpPr>
          <p:cNvPr id="6" name="Symbol zastępczy stopki 5"/>
          <p:cNvSpPr>
            <a:spLocks noGrp="1"/>
          </p:cNvSpPr>
          <p:nvPr>
            <p:ph type="ftr" sz="quarter" idx="11"/>
          </p:nvPr>
        </p:nvSpPr>
        <p:spPr/>
        <p:txBody>
          <a:bodyPr/>
          <a:lstStyle/>
          <a:p>
            <a:pPr>
              <a:defRPr/>
            </a:pPr>
            <a:endParaRPr lang="pl-PL"/>
          </a:p>
        </p:txBody>
      </p:sp>
      <p:sp>
        <p:nvSpPr>
          <p:cNvPr id="7" name="Symbol zastępczy numeru slajdu 6"/>
          <p:cNvSpPr>
            <a:spLocks noGrp="1"/>
          </p:cNvSpPr>
          <p:nvPr>
            <p:ph type="sldNum" sz="quarter" idx="12"/>
          </p:nvPr>
        </p:nvSpPr>
        <p:spPr/>
        <p:txBody>
          <a:bodyPr/>
          <a:lstStyle/>
          <a:p>
            <a:pPr>
              <a:defRPr/>
            </a:pPr>
            <a:fld id="{CA6CE2A9-34F8-41F0-BF8F-E96494FD2BCF}" type="slidenum">
              <a:rPr lang="pl-PL" smtClean="0"/>
              <a:pPr>
                <a:defRPr/>
              </a:pPr>
              <a:t>‹#›</a:t>
            </a:fld>
            <a:endParaRPr lang="pl-PL"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pPr>
              <a:defRPr/>
            </a:pPr>
            <a:fld id="{63286D1A-D75B-4C9E-9E7C-6A1B016E53FB}" type="datetimeFigureOut">
              <a:rPr lang="pl-PL" smtClean="0"/>
              <a:pPr>
                <a:defRPr/>
              </a:pPr>
              <a:t>2015-07-24</a:t>
            </a:fld>
            <a:endParaRPr lang="pl-PL" dirty="0"/>
          </a:p>
        </p:txBody>
      </p:sp>
      <p:sp>
        <p:nvSpPr>
          <p:cNvPr id="8" name="Symbol zastępczy stopki 7"/>
          <p:cNvSpPr>
            <a:spLocks noGrp="1"/>
          </p:cNvSpPr>
          <p:nvPr>
            <p:ph type="ftr" sz="quarter" idx="11"/>
          </p:nvPr>
        </p:nvSpPr>
        <p:spPr/>
        <p:txBody>
          <a:bodyPr/>
          <a:lstStyle/>
          <a:p>
            <a:pPr>
              <a:defRPr/>
            </a:pPr>
            <a:endParaRPr lang="pl-PL"/>
          </a:p>
        </p:txBody>
      </p:sp>
      <p:sp>
        <p:nvSpPr>
          <p:cNvPr id="9" name="Symbol zastępczy numeru slajdu 8"/>
          <p:cNvSpPr>
            <a:spLocks noGrp="1"/>
          </p:cNvSpPr>
          <p:nvPr>
            <p:ph type="sldNum" sz="quarter" idx="12"/>
          </p:nvPr>
        </p:nvSpPr>
        <p:spPr/>
        <p:txBody>
          <a:bodyPr/>
          <a:lstStyle/>
          <a:p>
            <a:pPr>
              <a:defRPr/>
            </a:pPr>
            <a:fld id="{C447A92B-DAC4-441D-9217-920AC7BDBE21}" type="slidenum">
              <a:rPr lang="pl-PL" smtClean="0"/>
              <a:pPr>
                <a:defRPr/>
              </a:pPr>
              <a:t>‹#›</a:t>
            </a:fld>
            <a:endParaRPr lang="pl-PL"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pPr>
              <a:defRPr/>
            </a:pPr>
            <a:fld id="{7A4BB4DD-290B-47E4-BB84-9A5D62F6C0F8}" type="datetimeFigureOut">
              <a:rPr lang="pl-PL" smtClean="0"/>
              <a:pPr>
                <a:defRPr/>
              </a:pPr>
              <a:t>2015-07-24</a:t>
            </a:fld>
            <a:endParaRPr lang="pl-PL" dirty="0"/>
          </a:p>
        </p:txBody>
      </p:sp>
      <p:sp>
        <p:nvSpPr>
          <p:cNvPr id="4" name="Symbol zastępczy stopki 3"/>
          <p:cNvSpPr>
            <a:spLocks noGrp="1"/>
          </p:cNvSpPr>
          <p:nvPr>
            <p:ph type="ftr" sz="quarter" idx="11"/>
          </p:nvPr>
        </p:nvSpPr>
        <p:spPr/>
        <p:txBody>
          <a:bodyPr/>
          <a:lstStyle/>
          <a:p>
            <a:pPr>
              <a:defRPr/>
            </a:pPr>
            <a:endParaRPr lang="pl-PL"/>
          </a:p>
        </p:txBody>
      </p:sp>
      <p:sp>
        <p:nvSpPr>
          <p:cNvPr id="5" name="Symbol zastępczy numeru slajdu 4"/>
          <p:cNvSpPr>
            <a:spLocks noGrp="1"/>
          </p:cNvSpPr>
          <p:nvPr>
            <p:ph type="sldNum" sz="quarter" idx="12"/>
          </p:nvPr>
        </p:nvSpPr>
        <p:spPr/>
        <p:txBody>
          <a:bodyPr/>
          <a:lstStyle/>
          <a:p>
            <a:pPr>
              <a:defRPr/>
            </a:pPr>
            <a:fld id="{E17BE07C-4501-40F4-9BC2-2FBBC3F6725B}" type="slidenum">
              <a:rPr lang="pl-PL" smtClean="0"/>
              <a:pPr>
                <a:defRPr/>
              </a:pPr>
              <a:t>‹#›</a:t>
            </a:fld>
            <a:endParaRPr lang="pl-PL"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pPr>
              <a:defRPr/>
            </a:pPr>
            <a:fld id="{E94E7A0E-571D-4FB8-A013-87937E13130D}" type="datetimeFigureOut">
              <a:rPr lang="pl-PL" smtClean="0"/>
              <a:pPr>
                <a:defRPr/>
              </a:pPr>
              <a:t>2015-07-24</a:t>
            </a:fld>
            <a:endParaRPr lang="pl-PL" dirty="0"/>
          </a:p>
        </p:txBody>
      </p:sp>
      <p:sp>
        <p:nvSpPr>
          <p:cNvPr id="3" name="Symbol zastępczy stopki 2"/>
          <p:cNvSpPr>
            <a:spLocks noGrp="1"/>
          </p:cNvSpPr>
          <p:nvPr>
            <p:ph type="ftr" sz="quarter" idx="11"/>
          </p:nvPr>
        </p:nvSpPr>
        <p:spPr/>
        <p:txBody>
          <a:bodyPr/>
          <a:lstStyle/>
          <a:p>
            <a:pPr>
              <a:defRPr/>
            </a:pPr>
            <a:endParaRPr lang="pl-PL"/>
          </a:p>
        </p:txBody>
      </p:sp>
      <p:sp>
        <p:nvSpPr>
          <p:cNvPr id="4" name="Symbol zastępczy numeru slajdu 3"/>
          <p:cNvSpPr>
            <a:spLocks noGrp="1"/>
          </p:cNvSpPr>
          <p:nvPr>
            <p:ph type="sldNum" sz="quarter" idx="12"/>
          </p:nvPr>
        </p:nvSpPr>
        <p:spPr/>
        <p:txBody>
          <a:bodyPr/>
          <a:lstStyle/>
          <a:p>
            <a:pPr>
              <a:defRPr/>
            </a:pPr>
            <a:fld id="{42097E3A-D10B-40A4-9E12-D6D28FA157A0}" type="slidenum">
              <a:rPr lang="pl-PL" smtClean="0"/>
              <a:pPr>
                <a:defRPr/>
              </a:pPr>
              <a:t>‹#›</a:t>
            </a:fld>
            <a:endParaRPr lang="pl-PL"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pPr>
              <a:defRPr/>
            </a:pPr>
            <a:fld id="{CC96EF2B-5D4E-47DD-8510-8136538C982D}" type="datetimeFigureOut">
              <a:rPr lang="pl-PL" smtClean="0"/>
              <a:pPr>
                <a:defRPr/>
              </a:pPr>
              <a:t>2015-07-24</a:t>
            </a:fld>
            <a:endParaRPr lang="pl-PL" dirty="0"/>
          </a:p>
        </p:txBody>
      </p:sp>
      <p:sp>
        <p:nvSpPr>
          <p:cNvPr id="6" name="Symbol zastępczy stopki 5"/>
          <p:cNvSpPr>
            <a:spLocks noGrp="1"/>
          </p:cNvSpPr>
          <p:nvPr>
            <p:ph type="ftr" sz="quarter" idx="11"/>
          </p:nvPr>
        </p:nvSpPr>
        <p:spPr/>
        <p:txBody>
          <a:bodyPr/>
          <a:lstStyle/>
          <a:p>
            <a:pPr>
              <a:defRPr/>
            </a:pPr>
            <a:endParaRPr lang="pl-PL"/>
          </a:p>
        </p:txBody>
      </p:sp>
      <p:sp>
        <p:nvSpPr>
          <p:cNvPr id="7" name="Symbol zastępczy numeru slajdu 6"/>
          <p:cNvSpPr>
            <a:spLocks noGrp="1"/>
          </p:cNvSpPr>
          <p:nvPr>
            <p:ph type="sldNum" sz="quarter" idx="12"/>
          </p:nvPr>
        </p:nvSpPr>
        <p:spPr/>
        <p:txBody>
          <a:bodyPr/>
          <a:lstStyle/>
          <a:p>
            <a:pPr>
              <a:defRPr/>
            </a:pPr>
            <a:fld id="{6BA2A165-E2F5-4FEB-9196-1CCD58E0EA85}" type="slidenum">
              <a:rPr lang="pl-PL" smtClean="0"/>
              <a:pPr>
                <a:defRPr/>
              </a:pPr>
              <a:t>‹#›</a:t>
            </a:fld>
            <a:endParaRPr lang="pl-PL"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pPr>
              <a:defRPr/>
            </a:pPr>
            <a:fld id="{59383BD2-4E07-49E9-8849-2B47D7E9A224}" type="datetimeFigureOut">
              <a:rPr lang="pl-PL" smtClean="0"/>
              <a:pPr>
                <a:defRPr/>
              </a:pPr>
              <a:t>2015-07-24</a:t>
            </a:fld>
            <a:endParaRPr lang="pl-PL" dirty="0"/>
          </a:p>
        </p:txBody>
      </p:sp>
      <p:sp>
        <p:nvSpPr>
          <p:cNvPr id="6" name="Symbol zastępczy stopki 5"/>
          <p:cNvSpPr>
            <a:spLocks noGrp="1"/>
          </p:cNvSpPr>
          <p:nvPr>
            <p:ph type="ftr" sz="quarter" idx="11"/>
          </p:nvPr>
        </p:nvSpPr>
        <p:spPr/>
        <p:txBody>
          <a:bodyPr/>
          <a:lstStyle/>
          <a:p>
            <a:pPr>
              <a:defRPr/>
            </a:pPr>
            <a:endParaRPr lang="pl-PL"/>
          </a:p>
        </p:txBody>
      </p:sp>
      <p:sp>
        <p:nvSpPr>
          <p:cNvPr id="7" name="Symbol zastępczy numeru slajdu 6"/>
          <p:cNvSpPr>
            <a:spLocks noGrp="1"/>
          </p:cNvSpPr>
          <p:nvPr>
            <p:ph type="sldNum" sz="quarter" idx="12"/>
          </p:nvPr>
        </p:nvSpPr>
        <p:spPr/>
        <p:txBody>
          <a:bodyPr/>
          <a:lstStyle/>
          <a:p>
            <a:pPr>
              <a:defRPr/>
            </a:pPr>
            <a:fld id="{4AEEC7A8-3027-4406-B156-436F267034EE}" type="slidenum">
              <a:rPr lang="pl-PL" smtClean="0"/>
              <a:pPr>
                <a:defRPr/>
              </a:pPr>
              <a:t>‹#›</a:t>
            </a:fld>
            <a:endParaRPr lang="pl-PL"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15A04EC-A398-46A5-9AF2-39FC66F986B5}" type="datetimeFigureOut">
              <a:rPr lang="pl-PL" smtClean="0"/>
              <a:pPr>
                <a:defRPr/>
              </a:pPr>
              <a:t>2015-07-24</a:t>
            </a:fld>
            <a:endParaRPr lang="pl-PL" dirty="0"/>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7892125-EBCE-47D3-8DB8-EE0C0C705441}" type="slidenum">
              <a:rPr lang="pl-PL" smtClean="0"/>
              <a:pPr>
                <a:defRPr/>
              </a:pPr>
              <a:t>‹#›</a:t>
            </a:fld>
            <a:endParaRPr lang="pl-PL" dirty="0"/>
          </a:p>
        </p:txBody>
      </p:sp>
    </p:spTree>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 id="214748430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8.jpeg"/><Relationship Id="rId4" Type="http://schemas.openxmlformats.org/officeDocument/2006/relationships/image" Target="../media/image37.jpeg"/></Relationships>
</file>

<file path=ppt/slides/_rels/slide71.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7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73.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www.youtube.com/watch?v=nz8r42S8Eo8" TargetMode="External"/><Relationship Id="rId2" Type="http://schemas.openxmlformats.org/officeDocument/2006/relationships/hyperlink" Target="https://www.youtube.com/watch?v=_OUpsWCvE38"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www.youtube.com/CentrumPomocyPrawnej" TargetMode="External"/><Relationship Id="rId7" Type="http://schemas.openxmlformats.org/officeDocument/2006/relationships/image" Target="../media/image52.jpeg"/><Relationship Id="rId2" Type="http://schemas.openxmlformats.org/officeDocument/2006/relationships/hyperlink" Target="mailto:przybyslawska@pomocprawna.org" TargetMode="Externa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hyperlink" Target="http://www.pomocprawna.org/" TargetMode="External"/><Relationship Id="rId4" Type="http://schemas.openxmlformats.org/officeDocument/2006/relationships/hyperlink" Target="http://www.facebook.com/pomocprawna.org" TargetMode="External"/><Relationship Id="rId9" Type="http://schemas.openxmlformats.org/officeDocument/2006/relationships/image" Target="../media/image5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VISUAL.jpg"/>
          <p:cNvPicPr>
            <a:picLocks noChangeAspect="1"/>
          </p:cNvPicPr>
          <p:nvPr/>
        </p:nvPicPr>
        <p:blipFill>
          <a:blip r:embed="rId2" cstate="print"/>
          <a:srcRect/>
          <a:stretch>
            <a:fillRect/>
          </a:stretch>
        </p:blipFill>
        <p:spPr bwMode="auto">
          <a:xfrm>
            <a:off x="0" y="0"/>
            <a:ext cx="9144000" cy="2408238"/>
          </a:xfrm>
          <a:prstGeom prst="rect">
            <a:avLst/>
          </a:prstGeom>
          <a:noFill/>
          <a:ln w="9525">
            <a:noFill/>
            <a:miter lim="800000"/>
            <a:headEnd/>
            <a:tailEnd/>
          </a:ln>
        </p:spPr>
      </p:pic>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a:xfrm>
            <a:off x="500034" y="2571744"/>
            <a:ext cx="8229600" cy="3832208"/>
          </a:xfrm>
        </p:spPr>
        <p:txBody>
          <a:bodyPr>
            <a:normAutofit lnSpcReduction="10000"/>
          </a:bodyPr>
          <a:lstStyle/>
          <a:p>
            <a:pPr algn="ctr">
              <a:buNone/>
            </a:pPr>
            <a:r>
              <a:rPr lang="pl-PL" sz="3200" b="1" dirty="0" err="1" smtClean="0"/>
              <a:t>Refugees</a:t>
            </a:r>
            <a:endParaRPr lang="pl-PL" b="1" dirty="0" smtClean="0"/>
          </a:p>
          <a:p>
            <a:pPr algn="ctr">
              <a:buNone/>
            </a:pPr>
            <a:r>
              <a:rPr lang="pl-PL" sz="3200" b="1" dirty="0" err="1" smtClean="0"/>
              <a:t>Migrants</a:t>
            </a:r>
            <a:endParaRPr lang="pl-PL" sz="3200" b="1" dirty="0" smtClean="0"/>
          </a:p>
          <a:p>
            <a:pPr algn="ctr">
              <a:buNone/>
            </a:pPr>
            <a:r>
              <a:rPr lang="pl-PL" b="1" dirty="0" err="1" smtClean="0"/>
              <a:t>Stateless</a:t>
            </a:r>
            <a:endParaRPr lang="pl-PL" sz="3200" b="1" dirty="0" smtClean="0"/>
          </a:p>
          <a:p>
            <a:pPr algn="ctr">
              <a:buNone/>
            </a:pPr>
            <a:endParaRPr lang="pl-PL" sz="3200" b="1" dirty="0" smtClean="0"/>
          </a:p>
          <a:p>
            <a:pPr algn="ctr">
              <a:buNone/>
            </a:pPr>
            <a:endParaRPr lang="pl-PL" sz="3200" b="1" dirty="0" smtClean="0"/>
          </a:p>
          <a:p>
            <a:pPr algn="ctr">
              <a:buNone/>
            </a:pPr>
            <a:endParaRPr lang="pl-PL" sz="3200" b="1" dirty="0" smtClean="0"/>
          </a:p>
          <a:p>
            <a:pPr algn="ctr">
              <a:buNone/>
            </a:pPr>
            <a:r>
              <a:rPr lang="pl-PL" sz="2000" b="1" dirty="0" smtClean="0"/>
              <a:t>Dr Katarzyna Przybysławska, Halina Nieć Legal </a:t>
            </a:r>
            <a:r>
              <a:rPr lang="pl-PL" sz="2000" b="1" dirty="0" err="1" smtClean="0"/>
              <a:t>Aid</a:t>
            </a:r>
            <a:r>
              <a:rPr lang="pl-PL" sz="2000" b="1" dirty="0" smtClean="0"/>
              <a:t> Center</a:t>
            </a:r>
            <a:endParaRPr lang="en-US" sz="2000" b="1" dirty="0" smtClean="0"/>
          </a:p>
        </p:txBody>
      </p:sp>
      <p:pic>
        <p:nvPicPr>
          <p:cNvPr id="4" name="Obraz 2" descr="logo test"/>
          <p:cNvPicPr>
            <a:picLocks noChangeAspect="1" noChangeArrowheads="1"/>
          </p:cNvPicPr>
          <p:nvPr/>
        </p:nvPicPr>
        <p:blipFill>
          <a:blip r:embed="rId3" cstate="print"/>
          <a:stretch>
            <a:fillRect/>
          </a:stretch>
        </p:blipFill>
        <p:spPr bwMode="auto">
          <a:xfrm>
            <a:off x="3995936" y="4437112"/>
            <a:ext cx="1404744" cy="7824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en-US" dirty="0" smtClean="0"/>
              <a:t>Article 10</a:t>
            </a:r>
            <a:br>
              <a:rPr lang="en-US" dirty="0" smtClean="0"/>
            </a:br>
            <a:r>
              <a:rPr lang="en-US" dirty="0" smtClean="0"/>
              <a:t>Reasons for persecution</a:t>
            </a:r>
            <a:br>
              <a:rPr lang="en-US" dirty="0" smtClean="0"/>
            </a:br>
            <a:endParaRPr lang="pl-PL" dirty="0"/>
          </a:p>
        </p:txBody>
      </p:sp>
      <p:sp>
        <p:nvSpPr>
          <p:cNvPr id="3" name="Symbol zastępczy zawartości 2"/>
          <p:cNvSpPr>
            <a:spLocks noGrp="1"/>
          </p:cNvSpPr>
          <p:nvPr>
            <p:ph idx="1"/>
          </p:nvPr>
        </p:nvSpPr>
        <p:spPr/>
        <p:txBody>
          <a:bodyPr>
            <a:normAutofit fontScale="85000" lnSpcReduction="20000"/>
          </a:bodyPr>
          <a:lstStyle/>
          <a:p>
            <a:pPr>
              <a:buNone/>
            </a:pPr>
            <a:r>
              <a:rPr lang="en-US" dirty="0" smtClean="0"/>
              <a:t>1. Member States shall take the following elements into account when assessing the reasons for persecution:</a:t>
            </a:r>
          </a:p>
          <a:p>
            <a:pPr>
              <a:buNone/>
            </a:pPr>
            <a:r>
              <a:rPr lang="en-US" dirty="0" smtClean="0"/>
              <a:t>(a) the concept of race shall, in particular, include</a:t>
            </a:r>
            <a:r>
              <a:rPr lang="pl-PL" dirty="0" smtClean="0"/>
              <a:t> </a:t>
            </a:r>
            <a:r>
              <a:rPr lang="en-US" dirty="0" smtClean="0"/>
              <a:t>considerations of </a:t>
            </a:r>
            <a:r>
              <a:rPr lang="en-US" dirty="0" err="1" smtClean="0"/>
              <a:t>colour</a:t>
            </a:r>
            <a:r>
              <a:rPr lang="en-US" dirty="0" smtClean="0"/>
              <a:t>, descent, or membership of a</a:t>
            </a:r>
            <a:r>
              <a:rPr lang="pl-PL" dirty="0" smtClean="0"/>
              <a:t> </a:t>
            </a:r>
            <a:r>
              <a:rPr lang="en-US" dirty="0" smtClean="0"/>
              <a:t>particular ethnic group;</a:t>
            </a:r>
          </a:p>
          <a:p>
            <a:pPr>
              <a:buNone/>
            </a:pPr>
            <a:r>
              <a:rPr lang="en-US" dirty="0" smtClean="0"/>
              <a:t>(b) the concept of religion shall in particular include the </a:t>
            </a:r>
            <a:r>
              <a:rPr lang="pl-PL" dirty="0" smtClean="0"/>
              <a:t> </a:t>
            </a:r>
            <a:r>
              <a:rPr lang="en-US" dirty="0" smtClean="0"/>
              <a:t>holding of theistic, non-theistic and atheistic beliefs, the participation in, or abstention from, formal worship in private or in public, either alone or in community with others, other religious acts or expressions of view, or forms of personal or communal conduct based on or mandated by any religious belief</a:t>
            </a:r>
          </a:p>
          <a:p>
            <a:endParaRPr lang="pl-PL"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NATIONALITY</a:t>
            </a:r>
            <a:endParaRPr lang="pl-PL" dirty="0"/>
          </a:p>
        </p:txBody>
      </p:sp>
      <p:sp>
        <p:nvSpPr>
          <p:cNvPr id="3" name="Symbol zastępczy zawartości 2"/>
          <p:cNvSpPr>
            <a:spLocks noGrp="1"/>
          </p:cNvSpPr>
          <p:nvPr>
            <p:ph idx="1"/>
          </p:nvPr>
        </p:nvSpPr>
        <p:spPr/>
        <p:txBody>
          <a:bodyPr>
            <a:normAutofit lnSpcReduction="10000"/>
          </a:bodyPr>
          <a:lstStyle/>
          <a:p>
            <a:pPr>
              <a:buNone/>
            </a:pPr>
            <a:r>
              <a:rPr lang="en-US" dirty="0" smtClean="0"/>
              <a:t>the concept of nationality shall not be confined to citizenship or lack thereof but shall, in particular, include membership of a group determined by its cultural, ethnic,</a:t>
            </a:r>
            <a:r>
              <a:rPr lang="pl-PL" dirty="0" smtClean="0"/>
              <a:t> </a:t>
            </a:r>
            <a:r>
              <a:rPr lang="en-US" dirty="0" smtClean="0"/>
              <a:t>or linguistic identity, common geographical or political</a:t>
            </a:r>
            <a:r>
              <a:rPr lang="pl-PL" dirty="0" smtClean="0"/>
              <a:t> </a:t>
            </a:r>
            <a:r>
              <a:rPr lang="en-US" dirty="0" smtClean="0"/>
              <a:t>origins or its relationship with the population of another</a:t>
            </a:r>
            <a:r>
              <a:rPr lang="pl-PL" dirty="0" smtClean="0"/>
              <a:t> </a:t>
            </a:r>
            <a:r>
              <a:rPr lang="en-US" dirty="0" smtClean="0"/>
              <a:t>State;</a:t>
            </a:r>
          </a:p>
          <a:p>
            <a:pPr>
              <a:buNone/>
            </a:pPr>
            <a:r>
              <a:rPr lang="en-US" dirty="0" smtClean="0"/>
              <a:t>(d) a group shall be considered to form a particular social group where in particular:</a:t>
            </a:r>
          </a:p>
          <a:p>
            <a:endParaRPr lang="pl-PL"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SOCIAL GROUP</a:t>
            </a:r>
            <a:endParaRPr lang="pl-PL" dirty="0"/>
          </a:p>
        </p:txBody>
      </p:sp>
      <p:sp>
        <p:nvSpPr>
          <p:cNvPr id="3" name="Symbol zastępczy zawartości 2"/>
          <p:cNvSpPr>
            <a:spLocks noGrp="1"/>
          </p:cNvSpPr>
          <p:nvPr>
            <p:ph idx="1"/>
          </p:nvPr>
        </p:nvSpPr>
        <p:spPr/>
        <p:txBody>
          <a:bodyPr>
            <a:normAutofit lnSpcReduction="10000"/>
          </a:bodyPr>
          <a:lstStyle/>
          <a:p>
            <a:pPr algn="just">
              <a:buNone/>
            </a:pPr>
            <a:r>
              <a:rPr lang="en-US" dirty="0" smtClean="0"/>
              <a:t>— members of that group share an innate characteristic, or a common background that cannot be changed, or share</a:t>
            </a:r>
            <a:r>
              <a:rPr lang="pl-PL" dirty="0" smtClean="0"/>
              <a:t> </a:t>
            </a:r>
            <a:r>
              <a:rPr lang="en-US" dirty="0" smtClean="0"/>
              <a:t>a characteristic or belief that is so fundamental to</a:t>
            </a:r>
            <a:r>
              <a:rPr lang="pl-PL" dirty="0" smtClean="0"/>
              <a:t> </a:t>
            </a:r>
            <a:r>
              <a:rPr lang="en-US" dirty="0" smtClean="0"/>
              <a:t>identity or conscience that a person should not be </a:t>
            </a:r>
          </a:p>
          <a:p>
            <a:pPr algn="just">
              <a:buNone/>
            </a:pPr>
            <a:r>
              <a:rPr lang="en-US" dirty="0" smtClean="0"/>
              <a:t>forced to renounce it, and</a:t>
            </a:r>
            <a:r>
              <a:rPr lang="pl-PL" dirty="0" smtClean="0"/>
              <a:t> </a:t>
            </a:r>
            <a:r>
              <a:rPr lang="en-US" dirty="0" smtClean="0"/>
              <a:t>— that group has a distinct identity in the relevant country, </a:t>
            </a:r>
          </a:p>
          <a:p>
            <a:pPr algn="just">
              <a:buNone/>
            </a:pPr>
            <a:r>
              <a:rPr lang="en-US" dirty="0" smtClean="0"/>
              <a:t>because it is perceived as being different by the </a:t>
            </a:r>
          </a:p>
          <a:p>
            <a:pPr algn="just">
              <a:buNone/>
            </a:pPr>
            <a:r>
              <a:rPr lang="en-US" dirty="0" smtClean="0"/>
              <a:t>surrounding society</a:t>
            </a:r>
          </a:p>
          <a:p>
            <a:pPr>
              <a:buNone/>
            </a:pPr>
            <a:endParaRPr lang="pl-PL"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POLITICAL OPINION</a:t>
            </a:r>
            <a:endParaRPr lang="pl-PL" dirty="0"/>
          </a:p>
        </p:txBody>
      </p:sp>
      <p:sp>
        <p:nvSpPr>
          <p:cNvPr id="3" name="Symbol zastępczy zawartości 2"/>
          <p:cNvSpPr>
            <a:spLocks noGrp="1"/>
          </p:cNvSpPr>
          <p:nvPr>
            <p:ph idx="1"/>
          </p:nvPr>
        </p:nvSpPr>
        <p:spPr/>
        <p:txBody>
          <a:bodyPr>
            <a:normAutofit/>
          </a:bodyPr>
          <a:lstStyle/>
          <a:p>
            <a:pPr>
              <a:buNone/>
            </a:pPr>
            <a:r>
              <a:rPr lang="en-US" dirty="0" smtClean="0"/>
              <a:t>(e) the concept of political opinion shall, in particular, include the holding of an opinion, thought or belief on a matter related to the potential actors of persecution mentioned in </a:t>
            </a:r>
          </a:p>
          <a:p>
            <a:pPr>
              <a:buNone/>
            </a:pPr>
            <a:r>
              <a:rPr lang="en-US" dirty="0" smtClean="0"/>
              <a:t>Article 6 and to their policies or methods, whether or not that opinion, thought or belief has been acted upon by the applicant</a:t>
            </a:r>
          </a:p>
          <a:p>
            <a:endParaRPr lang="pl-PL"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PERCEPTION OF GROUND</a:t>
            </a:r>
            <a:endParaRPr lang="pl-PL" dirty="0"/>
          </a:p>
        </p:txBody>
      </p:sp>
      <p:sp>
        <p:nvSpPr>
          <p:cNvPr id="3" name="Symbol zastępczy zawartości 2"/>
          <p:cNvSpPr>
            <a:spLocks noGrp="1"/>
          </p:cNvSpPr>
          <p:nvPr>
            <p:ph idx="1"/>
          </p:nvPr>
        </p:nvSpPr>
        <p:spPr/>
        <p:txBody>
          <a:bodyPr>
            <a:normAutofit/>
          </a:bodyPr>
          <a:lstStyle/>
          <a:p>
            <a:pPr>
              <a:buNone/>
            </a:pPr>
            <a:r>
              <a:rPr lang="pl-PL" dirty="0" smtClean="0"/>
              <a:t>w</a:t>
            </a:r>
            <a:r>
              <a:rPr lang="en-US" dirty="0" smtClean="0"/>
              <a:t>hen assessing if an applicant has a well-founded fear of being persecuted it is immaterial whether the applicant</a:t>
            </a:r>
            <a:r>
              <a:rPr lang="pl-PL" dirty="0" smtClean="0"/>
              <a:t> </a:t>
            </a:r>
            <a:r>
              <a:rPr lang="en-US" dirty="0" smtClean="0"/>
              <a:t>actually possesses the racial, religious, national, social or political characteristic which attracts the persecution, provided that such a</a:t>
            </a:r>
            <a:r>
              <a:rPr lang="pl-PL" dirty="0" smtClean="0"/>
              <a:t> </a:t>
            </a:r>
            <a:r>
              <a:rPr lang="en-US" dirty="0" smtClean="0"/>
              <a:t>characteristic is attributed to the applicant by the actor of persecution.</a:t>
            </a:r>
          </a:p>
          <a:p>
            <a:endParaRPr lang="pl-PL"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ytuł 1"/>
          <p:cNvSpPr>
            <a:spLocks noGrp="1"/>
          </p:cNvSpPr>
          <p:nvPr>
            <p:ph type="title"/>
          </p:nvPr>
        </p:nvSpPr>
        <p:spPr/>
        <p:txBody>
          <a:bodyPr/>
          <a:lstStyle/>
          <a:p>
            <a:pPr eaLnBrk="1" hangingPunct="1"/>
            <a:r>
              <a:rPr lang="pl-PL" b="1" dirty="0" err="1" smtClean="0"/>
              <a:t>NON-REFOULEMENT</a:t>
            </a:r>
            <a:endParaRPr lang="pl-PL" b="1" dirty="0" smtClean="0"/>
          </a:p>
        </p:txBody>
      </p:sp>
      <p:sp>
        <p:nvSpPr>
          <p:cNvPr id="3" name="Symbol zastępczy zawartości 2"/>
          <p:cNvSpPr>
            <a:spLocks noGrp="1"/>
          </p:cNvSpPr>
          <p:nvPr>
            <p:ph idx="1"/>
          </p:nvPr>
        </p:nvSpPr>
        <p:spPr>
          <a:xfrm>
            <a:off x="250825" y="1484313"/>
            <a:ext cx="8642350" cy="4525962"/>
          </a:xfrm>
        </p:spPr>
        <p:txBody>
          <a:bodyPr/>
          <a:lstStyle/>
          <a:p>
            <a:pPr marL="274320" indent="-274320" eaLnBrk="1" fontAlgn="auto" hangingPunct="1">
              <a:spcAft>
                <a:spcPts val="0"/>
              </a:spcAft>
              <a:buFont typeface="Wingdings 2"/>
              <a:buChar char=""/>
              <a:defRPr/>
            </a:pPr>
            <a:r>
              <a:rPr lang="en-US" sz="2600" dirty="0" smtClean="0">
                <a:latin typeface="Arial" pitchFamily="34" charset="0"/>
                <a:cs typeface="Arial" pitchFamily="34" charset="0"/>
              </a:rPr>
              <a:t>The basic and the primary rule of the 1951 Geneva Convention</a:t>
            </a:r>
          </a:p>
          <a:p>
            <a:pPr marL="274320" indent="-274320" eaLnBrk="1" fontAlgn="auto" hangingPunct="1">
              <a:spcAft>
                <a:spcPts val="0"/>
              </a:spcAft>
              <a:buFont typeface="Wingdings 2"/>
              <a:buChar char=""/>
              <a:defRPr/>
            </a:pPr>
            <a:r>
              <a:rPr lang="en-US" sz="2600" dirty="0" smtClean="0">
                <a:latin typeface="Arial" pitchFamily="34" charset="0"/>
                <a:cs typeface="Arial" pitchFamily="34" charset="0"/>
              </a:rPr>
              <a:t>Obliges the countries to provide access to territory and asylum</a:t>
            </a:r>
          </a:p>
          <a:p>
            <a:pPr marL="274320" indent="-274320" algn="just" eaLnBrk="1" fontAlgn="auto" hangingPunct="1">
              <a:spcAft>
                <a:spcPts val="0"/>
              </a:spcAft>
              <a:buFont typeface="Wingdings 2"/>
              <a:buChar char=""/>
              <a:defRPr/>
            </a:pPr>
            <a:r>
              <a:rPr lang="en-US" sz="2600" dirty="0" smtClean="0">
                <a:latin typeface="Arial" pitchFamily="34" charset="0"/>
                <a:cs typeface="Arial" pitchFamily="34" charset="0"/>
              </a:rPr>
              <a:t>Art. 33 </a:t>
            </a:r>
            <a:r>
              <a:rPr lang="en-US" sz="2600" b="1" i="1" dirty="0" smtClean="0">
                <a:latin typeface="Arial" pitchFamily="34" charset="0"/>
                <a:cs typeface="Arial" pitchFamily="34" charset="0"/>
              </a:rPr>
              <a:t>„ No contracting State shall expel or return („</a:t>
            </a:r>
            <a:r>
              <a:rPr lang="en-US" sz="2600" b="1" i="1" dirty="0" err="1" smtClean="0">
                <a:latin typeface="Arial" pitchFamily="34" charset="0"/>
                <a:cs typeface="Arial" pitchFamily="34" charset="0"/>
              </a:rPr>
              <a:t>refouler</a:t>
            </a:r>
            <a:r>
              <a:rPr lang="en-US" sz="2600" b="1" i="1" dirty="0" smtClean="0">
                <a:latin typeface="Arial" pitchFamily="34" charset="0"/>
                <a:cs typeface="Arial" pitchFamily="34" charset="0"/>
              </a:rPr>
              <a:t>”) a refugee in any manner whatsoever to the frontiers of the territories where his life or freedom would be threatened on account of his race, religion, nationality, membership of a particular social group or political opinion” </a:t>
            </a:r>
          </a:p>
          <a:p>
            <a:pPr eaLnBrk="1" hangingPunct="1">
              <a:defRPr/>
            </a:pPr>
            <a:endParaRPr lang="pl-PL"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ytuł 1"/>
          <p:cNvSpPr>
            <a:spLocks noGrp="1"/>
          </p:cNvSpPr>
          <p:nvPr>
            <p:ph type="title"/>
          </p:nvPr>
        </p:nvSpPr>
        <p:spPr>
          <a:xfrm>
            <a:off x="468313" y="404813"/>
            <a:ext cx="8229600" cy="1143000"/>
          </a:xfrm>
        </p:spPr>
        <p:txBody>
          <a:bodyPr>
            <a:normAutofit/>
          </a:bodyPr>
          <a:lstStyle/>
          <a:p>
            <a:pPr eaLnBrk="1" hangingPunct="1"/>
            <a:r>
              <a:rPr lang="pl-PL" b="1" dirty="0" smtClean="0">
                <a:latin typeface="+mn-lt"/>
              </a:rPr>
              <a:t>WHO IS A PERSON OF CONCERN?</a:t>
            </a:r>
          </a:p>
        </p:txBody>
      </p:sp>
      <p:sp>
        <p:nvSpPr>
          <p:cNvPr id="30722" name="Symbol zastępczy zawartości 2"/>
          <p:cNvSpPr>
            <a:spLocks noGrp="1"/>
          </p:cNvSpPr>
          <p:nvPr>
            <p:ph idx="1"/>
          </p:nvPr>
        </p:nvSpPr>
        <p:spPr>
          <a:xfrm>
            <a:off x="971550" y="1989138"/>
            <a:ext cx="3887788" cy="3413125"/>
          </a:xfrm>
        </p:spPr>
        <p:txBody>
          <a:bodyPr/>
          <a:lstStyle/>
          <a:p>
            <a:pPr eaLnBrk="1" hangingPunct="1"/>
            <a:r>
              <a:rPr lang="pl-PL" dirty="0" err="1" smtClean="0"/>
              <a:t>Asylum</a:t>
            </a:r>
            <a:r>
              <a:rPr lang="pl-PL" dirty="0" smtClean="0"/>
              <a:t> </a:t>
            </a:r>
            <a:r>
              <a:rPr lang="pl-PL" dirty="0" err="1" smtClean="0"/>
              <a:t>seeker</a:t>
            </a:r>
            <a:endParaRPr lang="pl-PL" dirty="0" smtClean="0"/>
          </a:p>
          <a:p>
            <a:pPr eaLnBrk="1" hangingPunct="1"/>
            <a:r>
              <a:rPr lang="pl-PL" dirty="0" err="1" smtClean="0"/>
              <a:t>Refugee</a:t>
            </a:r>
            <a:endParaRPr lang="pl-PL" dirty="0" smtClean="0"/>
          </a:p>
          <a:p>
            <a:pPr eaLnBrk="1" hangingPunct="1"/>
            <a:r>
              <a:rPr lang="pl-PL" dirty="0" smtClean="0"/>
              <a:t>IDP</a:t>
            </a:r>
          </a:p>
          <a:p>
            <a:pPr eaLnBrk="1" hangingPunct="1"/>
            <a:r>
              <a:rPr lang="pl-PL" dirty="0" err="1" smtClean="0"/>
              <a:t>Returnee</a:t>
            </a:r>
            <a:r>
              <a:rPr lang="pl-PL" dirty="0" smtClean="0"/>
              <a:t> </a:t>
            </a:r>
          </a:p>
          <a:p>
            <a:pPr eaLnBrk="1" hangingPunct="1"/>
            <a:r>
              <a:rPr lang="pl-PL" dirty="0" err="1" smtClean="0"/>
              <a:t>Stateless</a:t>
            </a:r>
            <a:r>
              <a:rPr lang="pl-PL" dirty="0" smtClean="0"/>
              <a:t> person</a:t>
            </a:r>
          </a:p>
          <a:p>
            <a:pPr eaLnBrk="1" hangingPunct="1"/>
            <a:endParaRPr lang="pl-PL" dirty="0" smtClean="0"/>
          </a:p>
        </p:txBody>
      </p:sp>
      <p:pic>
        <p:nvPicPr>
          <p:cNvPr id="30723" name="Picture 4" descr="kenia1"/>
          <p:cNvPicPr>
            <a:picLocks noChangeAspect="1" noChangeArrowheads="1"/>
          </p:cNvPicPr>
          <p:nvPr/>
        </p:nvPicPr>
        <p:blipFill>
          <a:blip r:embed="rId2" cstate="print"/>
          <a:srcRect/>
          <a:stretch>
            <a:fillRect/>
          </a:stretch>
        </p:blipFill>
        <p:spPr bwMode="auto">
          <a:xfrm>
            <a:off x="5508625" y="1916113"/>
            <a:ext cx="2592388" cy="3457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dirty="0" smtClean="0"/>
          </a:p>
          <a:p>
            <a:endParaRPr lang="pl-PL" dirty="0" smtClean="0"/>
          </a:p>
          <a:p>
            <a:pPr algn="ctr">
              <a:buNone/>
            </a:pPr>
            <a:r>
              <a:rPr lang="pl-PL" b="1" dirty="0" err="1" smtClean="0"/>
              <a:t>Why</a:t>
            </a:r>
            <a:r>
              <a:rPr lang="pl-PL" b="1" dirty="0" smtClean="0"/>
              <a:t> do we help </a:t>
            </a:r>
            <a:r>
              <a:rPr lang="pl-PL" b="1" dirty="0" err="1" smtClean="0"/>
              <a:t>refugees</a:t>
            </a:r>
            <a:r>
              <a:rPr lang="pl-PL" b="1" dirty="0" smtClean="0"/>
              <a:t>?</a:t>
            </a:r>
            <a:endParaRPr lang="pl-PL"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ytuł 1"/>
          <p:cNvSpPr>
            <a:spLocks noGrp="1"/>
          </p:cNvSpPr>
          <p:nvPr>
            <p:ph type="title"/>
          </p:nvPr>
        </p:nvSpPr>
        <p:spPr/>
        <p:txBody>
          <a:bodyPr/>
          <a:lstStyle/>
          <a:p>
            <a:pPr eaLnBrk="1" hangingPunct="1"/>
            <a:r>
              <a:rPr lang="pl-PL" b="1" dirty="0" smtClean="0">
                <a:latin typeface="+mn-lt"/>
              </a:rPr>
              <a:t>CEAS</a:t>
            </a:r>
          </a:p>
        </p:txBody>
      </p:sp>
      <p:sp>
        <p:nvSpPr>
          <p:cNvPr id="60418" name="Symbol zastępczy zawartości 2"/>
          <p:cNvSpPr>
            <a:spLocks noGrp="1"/>
          </p:cNvSpPr>
          <p:nvPr>
            <p:ph idx="1"/>
          </p:nvPr>
        </p:nvSpPr>
        <p:spPr>
          <a:xfrm>
            <a:off x="457200" y="1600200"/>
            <a:ext cx="8229600" cy="3557588"/>
          </a:xfrm>
        </p:spPr>
        <p:txBody>
          <a:bodyPr>
            <a:normAutofit lnSpcReduction="10000"/>
          </a:bodyPr>
          <a:lstStyle/>
          <a:p>
            <a:pPr eaLnBrk="1" hangingPunct="1"/>
            <a:r>
              <a:rPr lang="pl-PL" sz="2800" dirty="0" smtClean="0">
                <a:latin typeface="Arial" pitchFamily="34" charset="0"/>
                <a:cs typeface="Arial" pitchFamily="34" charset="0"/>
              </a:rPr>
              <a:t>Central European Asylum System</a:t>
            </a:r>
          </a:p>
          <a:p>
            <a:pPr eaLnBrk="1" hangingPunct="1"/>
            <a:r>
              <a:rPr lang="pl-PL" sz="2800" dirty="0" smtClean="0">
                <a:latin typeface="Arial" pitchFamily="34" charset="0"/>
                <a:cs typeface="Arial" pitchFamily="34" charset="0"/>
              </a:rPr>
              <a:t>EASO in Malta </a:t>
            </a:r>
          </a:p>
          <a:p>
            <a:pPr eaLnBrk="1" hangingPunct="1"/>
            <a:r>
              <a:rPr lang="pl-PL" sz="2800" dirty="0" smtClean="0">
                <a:latin typeface="Arial" pitchFamily="34" charset="0"/>
                <a:cs typeface="Arial" pitchFamily="34" charset="0"/>
              </a:rPr>
              <a:t>Four core directives:</a:t>
            </a:r>
          </a:p>
          <a:p>
            <a:pPr lvl="1" eaLnBrk="1" hangingPunct="1"/>
            <a:r>
              <a:rPr lang="pl-PL" dirty="0" smtClean="0">
                <a:latin typeface="Arial" pitchFamily="34" charset="0"/>
                <a:cs typeface="Arial" pitchFamily="34" charset="0"/>
              </a:rPr>
              <a:t>Qualification</a:t>
            </a:r>
          </a:p>
          <a:p>
            <a:pPr lvl="1" eaLnBrk="1" hangingPunct="1"/>
            <a:r>
              <a:rPr lang="pl-PL" dirty="0" smtClean="0">
                <a:latin typeface="Arial" pitchFamily="34" charset="0"/>
                <a:cs typeface="Arial" pitchFamily="34" charset="0"/>
              </a:rPr>
              <a:t>Procedural</a:t>
            </a:r>
          </a:p>
          <a:p>
            <a:pPr lvl="1" eaLnBrk="1" hangingPunct="1"/>
            <a:r>
              <a:rPr lang="pl-PL" dirty="0" smtClean="0">
                <a:latin typeface="Arial" pitchFamily="34" charset="0"/>
                <a:cs typeface="Arial" pitchFamily="34" charset="0"/>
              </a:rPr>
              <a:t>Reception</a:t>
            </a:r>
          </a:p>
          <a:p>
            <a:pPr lvl="1" eaLnBrk="1" hangingPunct="1"/>
            <a:r>
              <a:rPr lang="pl-PL" dirty="0" smtClean="0">
                <a:latin typeface="Arial" pitchFamily="34" charset="0"/>
                <a:cs typeface="Arial" pitchFamily="34" charset="0"/>
              </a:rPr>
              <a:t>Return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1" y="2502810"/>
            <a:ext cx="3928345" cy="271346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ytuł 1"/>
          <p:cNvSpPr>
            <a:spLocks noGrp="1"/>
          </p:cNvSpPr>
          <p:nvPr>
            <p:ph type="title"/>
          </p:nvPr>
        </p:nvSpPr>
        <p:spPr/>
        <p:txBody>
          <a:bodyPr/>
          <a:lstStyle/>
          <a:p>
            <a:pPr marL="342900" indent="-342900" eaLnBrk="1" hangingPunct="1"/>
            <a:r>
              <a:rPr lang="pl-PL" b="1" dirty="0" smtClean="0">
                <a:latin typeface="+mn-lt"/>
              </a:rPr>
              <a:t>…+ one regulation- Dublin III</a:t>
            </a:r>
          </a:p>
        </p:txBody>
      </p:sp>
      <p:sp>
        <p:nvSpPr>
          <p:cNvPr id="61442" name="Symbol zastępczy zawartości 2"/>
          <p:cNvSpPr>
            <a:spLocks noGrp="1"/>
          </p:cNvSpPr>
          <p:nvPr>
            <p:ph idx="1"/>
          </p:nvPr>
        </p:nvSpPr>
        <p:spPr>
          <a:xfrm>
            <a:off x="468313" y="2133600"/>
            <a:ext cx="4032250" cy="3671888"/>
          </a:xfrm>
        </p:spPr>
        <p:txBody>
          <a:bodyPr/>
          <a:lstStyle/>
          <a:p>
            <a:pPr eaLnBrk="1" hangingPunct="1"/>
            <a:r>
              <a:rPr lang="pl-PL" sz="2800" dirty="0" smtClean="0">
                <a:latin typeface="Arial" pitchFamily="34" charset="0"/>
                <a:cs typeface="Arial" pitchFamily="34" charset="0"/>
              </a:rPr>
              <a:t>„Dublin system” </a:t>
            </a:r>
          </a:p>
          <a:p>
            <a:pPr eaLnBrk="1" hangingPunct="1"/>
            <a:r>
              <a:rPr lang="pl-PL" sz="2800" dirty="0" smtClean="0">
                <a:latin typeface="Arial" pitchFamily="34" charset="0"/>
                <a:cs typeface="Arial" pitchFamily="34" charset="0"/>
              </a:rPr>
              <a:t>…the country of the first entry</a:t>
            </a:r>
          </a:p>
          <a:p>
            <a:pPr eaLnBrk="1" hangingPunct="1"/>
            <a:r>
              <a:rPr lang="pl-PL" sz="2800" dirty="0" smtClean="0">
                <a:latin typeface="Arial" pitchFamily="34" charset="0"/>
                <a:cs typeface="Arial" pitchFamily="34" charset="0"/>
              </a:rPr>
              <a:t>EURODAC</a:t>
            </a:r>
          </a:p>
          <a:p>
            <a:pPr eaLnBrk="1" hangingPunct="1"/>
            <a:r>
              <a:rPr lang="pl-PL" sz="2800" dirty="0" smtClean="0">
                <a:latin typeface="Arial" pitchFamily="34" charset="0"/>
                <a:cs typeface="Arial" pitchFamily="34" charset="0"/>
              </a:rPr>
              <a:t>Refers only to asylum seekers</a:t>
            </a:r>
          </a:p>
        </p:txBody>
      </p:sp>
      <p:pic>
        <p:nvPicPr>
          <p:cNvPr id="61443" name="Obraz 4" descr="Mirage_Bulgaria_girl.jpg"/>
          <p:cNvPicPr>
            <a:picLocks noChangeAspect="1"/>
          </p:cNvPicPr>
          <p:nvPr/>
        </p:nvPicPr>
        <p:blipFill>
          <a:blip r:embed="rId2" cstate="print"/>
          <a:srcRect/>
          <a:stretch>
            <a:fillRect/>
          </a:stretch>
        </p:blipFill>
        <p:spPr bwMode="auto">
          <a:xfrm>
            <a:off x="4572000" y="2420938"/>
            <a:ext cx="4284663" cy="2778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ymbol zastępczy zawartości 2"/>
          <p:cNvSpPr>
            <a:spLocks noGrp="1"/>
          </p:cNvSpPr>
          <p:nvPr>
            <p:ph idx="1"/>
          </p:nvPr>
        </p:nvSpPr>
        <p:spPr>
          <a:xfrm>
            <a:off x="3000364" y="571480"/>
            <a:ext cx="5368750" cy="5372104"/>
          </a:xfrm>
        </p:spPr>
        <p:txBody>
          <a:bodyPr/>
          <a:lstStyle/>
          <a:p>
            <a:pPr marL="88900" indent="-6350" eaLnBrk="1" hangingPunct="1">
              <a:buFont typeface="Wingdings 2" pitchFamily="18" charset="2"/>
              <a:buNone/>
            </a:pPr>
            <a:endParaRPr lang="pl-PL" sz="2400" b="1" i="1" dirty="0" smtClean="0">
              <a:latin typeface="Arial" charset="0"/>
              <a:cs typeface="Arial" charset="0"/>
            </a:endParaRPr>
          </a:p>
          <a:p>
            <a:pPr algn="just"/>
            <a:r>
              <a:rPr lang="en-US" sz="2400" b="1" dirty="0" smtClean="0"/>
              <a:t>The </a:t>
            </a:r>
            <a:r>
              <a:rPr lang="en-US" sz="2400" b="1" dirty="0" err="1" smtClean="0"/>
              <a:t>Halina</a:t>
            </a:r>
            <a:r>
              <a:rPr lang="en-US" sz="2400" b="1" dirty="0" smtClean="0"/>
              <a:t> </a:t>
            </a:r>
            <a:r>
              <a:rPr lang="en-US" sz="2400" b="1" dirty="0" err="1" smtClean="0"/>
              <a:t>Nieć</a:t>
            </a:r>
            <a:r>
              <a:rPr lang="en-US" sz="2400" b="1" dirty="0" smtClean="0"/>
              <a:t> Legal Aid Center, (HNLAC) is a non-profit non-governmental </a:t>
            </a:r>
            <a:r>
              <a:rPr lang="en-US" sz="2400" b="1" dirty="0" err="1" smtClean="0"/>
              <a:t>organisation</a:t>
            </a:r>
            <a:endParaRPr lang="pl-PL" sz="2400" b="1" dirty="0" smtClean="0"/>
          </a:p>
          <a:p>
            <a:pPr algn="just">
              <a:buNone/>
            </a:pPr>
            <a:r>
              <a:rPr lang="pl-PL" sz="2400" b="1" dirty="0" smtClean="0"/>
              <a:t>	</a:t>
            </a:r>
            <a:r>
              <a:rPr lang="en-US" sz="2400" b="1" dirty="0" smtClean="0"/>
              <a:t>established in 2002 in </a:t>
            </a:r>
            <a:r>
              <a:rPr lang="en-US" sz="2400" b="1" dirty="0" err="1" smtClean="0"/>
              <a:t>Kraków</a:t>
            </a:r>
            <a:r>
              <a:rPr lang="pl-PL" sz="2400" b="1" dirty="0" smtClean="0"/>
              <a:t>, Poland</a:t>
            </a:r>
            <a:r>
              <a:rPr lang="en-US" sz="2400" b="1" dirty="0" smtClean="0"/>
              <a:t>. </a:t>
            </a:r>
            <a:endParaRPr lang="pl-PL" sz="2400" b="1" dirty="0" smtClean="0"/>
          </a:p>
          <a:p>
            <a:pPr algn="just"/>
            <a:endParaRPr lang="pl-PL" sz="2400" b="1" dirty="0" smtClean="0"/>
          </a:p>
        </p:txBody>
      </p:sp>
      <p:pic>
        <p:nvPicPr>
          <p:cNvPr id="5" name="Obraz 2" descr="logo test"/>
          <p:cNvPicPr>
            <a:picLocks noChangeAspect="1" noChangeArrowheads="1"/>
          </p:cNvPicPr>
          <p:nvPr/>
        </p:nvPicPr>
        <p:blipFill>
          <a:blip r:embed="rId3" cstate="print"/>
          <a:stretch>
            <a:fillRect/>
          </a:stretch>
        </p:blipFill>
        <p:spPr bwMode="auto">
          <a:xfrm>
            <a:off x="428596" y="1071546"/>
            <a:ext cx="2592288" cy="14401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pole tekstowe 5"/>
          <p:cNvSpPr txBox="1"/>
          <p:nvPr/>
        </p:nvSpPr>
        <p:spPr>
          <a:xfrm>
            <a:off x="357158" y="3500438"/>
            <a:ext cx="8358246" cy="2215991"/>
          </a:xfrm>
          <a:prstGeom prst="rect">
            <a:avLst/>
          </a:prstGeom>
          <a:noFill/>
        </p:spPr>
        <p:txBody>
          <a:bodyPr wrap="square" rtlCol="0">
            <a:spAutoFit/>
          </a:bodyPr>
          <a:lstStyle/>
          <a:p>
            <a:pPr algn="just"/>
            <a:r>
              <a:rPr lang="en-US" sz="2400" b="1" dirty="0" smtClean="0"/>
              <a:t>HNLAC’s main objective is to protect human rights by providing free legal aid to persons at risk of social exclusion and discrimination, including the poor, victims of domestic violence, </a:t>
            </a:r>
            <a:r>
              <a:rPr lang="pl-PL" sz="2400" b="1" dirty="0" err="1" smtClean="0"/>
              <a:t>human</a:t>
            </a:r>
            <a:r>
              <a:rPr lang="pl-PL" sz="2400" b="1" dirty="0" smtClean="0"/>
              <a:t> </a:t>
            </a:r>
            <a:r>
              <a:rPr lang="pl-PL" sz="2400" b="1" dirty="0" err="1" smtClean="0"/>
              <a:t>trafficking</a:t>
            </a:r>
            <a:r>
              <a:rPr lang="pl-PL" sz="2400" b="1" dirty="0" smtClean="0"/>
              <a:t>, </a:t>
            </a:r>
            <a:r>
              <a:rPr lang="en-US" sz="2400" b="1" dirty="0" smtClean="0"/>
              <a:t>foreigners, asylum seekers</a:t>
            </a:r>
            <a:r>
              <a:rPr lang="pl-PL" sz="2400" b="1" dirty="0" smtClean="0"/>
              <a:t>, </a:t>
            </a:r>
            <a:r>
              <a:rPr lang="en-US" sz="2400" b="1" dirty="0" smtClean="0"/>
              <a:t>refugees</a:t>
            </a:r>
            <a:r>
              <a:rPr lang="pl-PL" sz="2400" b="1" dirty="0" smtClean="0"/>
              <a:t> and </a:t>
            </a:r>
            <a:r>
              <a:rPr lang="pl-PL" sz="2400" b="1" dirty="0" err="1" smtClean="0"/>
              <a:t>the</a:t>
            </a:r>
            <a:r>
              <a:rPr lang="pl-PL" sz="2400" b="1" dirty="0" smtClean="0"/>
              <a:t> </a:t>
            </a:r>
            <a:r>
              <a:rPr lang="pl-PL" sz="2400" b="1" dirty="0" err="1" smtClean="0"/>
              <a:t>stateless</a:t>
            </a:r>
            <a:r>
              <a:rPr lang="pl-PL" sz="2400" b="1" dirty="0" smtClean="0"/>
              <a:t>.</a:t>
            </a:r>
            <a:r>
              <a:rPr lang="en-US" sz="2400" b="1" dirty="0" smtClean="0"/>
              <a:t> </a:t>
            </a:r>
          </a:p>
          <a:p>
            <a:endParaRPr lang="pl-PL"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pPr>
              <a:buNone/>
            </a:pPr>
            <a:endParaRPr lang="pl-PL" dirty="0" smtClean="0"/>
          </a:p>
          <a:p>
            <a:pPr>
              <a:buNone/>
            </a:pPr>
            <a:endParaRPr lang="pl-PL" dirty="0" smtClean="0"/>
          </a:p>
          <a:p>
            <a:pPr algn="ctr">
              <a:buNone/>
            </a:pPr>
            <a:r>
              <a:rPr lang="pl-PL" b="1" dirty="0" err="1" smtClean="0"/>
              <a:t>Who</a:t>
            </a:r>
            <a:r>
              <a:rPr lang="pl-PL" b="1" dirty="0" smtClean="0"/>
              <a:t> </a:t>
            </a:r>
            <a:r>
              <a:rPr lang="pl-PL" b="1" dirty="0" err="1" smtClean="0"/>
              <a:t>helps</a:t>
            </a:r>
            <a:r>
              <a:rPr lang="pl-PL" b="1" dirty="0" smtClean="0"/>
              <a:t> </a:t>
            </a:r>
            <a:r>
              <a:rPr lang="pl-PL" b="1" dirty="0" err="1" smtClean="0"/>
              <a:t>refugees</a:t>
            </a:r>
            <a:r>
              <a:rPr lang="pl-PL" b="1" dirty="0" smtClean="0"/>
              <a:t>?</a:t>
            </a:r>
            <a:endParaRPr lang="pl-PL"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dirty="0" smtClean="0"/>
          </a:p>
          <a:p>
            <a:endParaRPr lang="pl-PL" dirty="0" smtClean="0"/>
          </a:p>
          <a:p>
            <a:endParaRPr lang="pl-PL" dirty="0" smtClean="0"/>
          </a:p>
          <a:p>
            <a:endParaRPr lang="pl-PL" dirty="0" smtClean="0"/>
          </a:p>
          <a:p>
            <a:endParaRPr lang="pl-PL" dirty="0" smtClean="0"/>
          </a:p>
          <a:p>
            <a:pPr>
              <a:buNone/>
            </a:pPr>
            <a:endParaRPr lang="pl-PL" dirty="0"/>
          </a:p>
        </p:txBody>
      </p:sp>
      <p:pic>
        <p:nvPicPr>
          <p:cNvPr id="4" name="Symbol zastępczy zawartości 3" descr="jolie.jpg"/>
          <p:cNvPicPr>
            <a:picLocks noChangeAspect="1"/>
          </p:cNvPicPr>
          <p:nvPr/>
        </p:nvPicPr>
        <p:blipFill>
          <a:blip r:embed="rId2" cstate="print"/>
          <a:srcRect/>
          <a:stretch>
            <a:fillRect/>
          </a:stretch>
        </p:blipFill>
        <p:spPr>
          <a:xfrm>
            <a:off x="-396552" y="764704"/>
            <a:ext cx="8964488" cy="3473739"/>
          </a:xfrm>
          <a:prstGeom prst="rect">
            <a:avLst/>
          </a:prstGeom>
        </p:spPr>
      </p:pic>
      <p:pic>
        <p:nvPicPr>
          <p:cNvPr id="5" name="Picture 4" descr="guterresbio"/>
          <p:cNvPicPr>
            <a:picLocks noChangeAspect="1" noChangeArrowheads="1"/>
          </p:cNvPicPr>
          <p:nvPr/>
        </p:nvPicPr>
        <p:blipFill>
          <a:blip r:embed="rId3" cstate="print"/>
          <a:srcRect r="6000" b="4572"/>
          <a:stretch>
            <a:fillRect/>
          </a:stretch>
        </p:blipFill>
        <p:spPr bwMode="auto">
          <a:xfrm>
            <a:off x="5364088" y="692696"/>
            <a:ext cx="4175720" cy="5565476"/>
          </a:xfrm>
          <a:prstGeom prst="rect">
            <a:avLst/>
          </a:prstGeom>
          <a:noFill/>
          <a:ln w="9525">
            <a:noFill/>
            <a:miter lim="800000"/>
            <a:headEnd/>
            <a:tailEnd/>
          </a:ln>
        </p:spPr>
      </p:pic>
      <p:sp>
        <p:nvSpPr>
          <p:cNvPr id="2050" name="AutoShape 2" descr="Znalezione obrazy dla zapytania unhcr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2052" name="AutoShape 4" descr="Znalezione obrazy dla zapytania unhcr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2054" name="Picture 6" descr="http://images.all-free-download.com/images/graphiclarge/unhcr_0_130673.jpg"/>
          <p:cNvPicPr>
            <a:picLocks noChangeAspect="1" noChangeArrowheads="1"/>
          </p:cNvPicPr>
          <p:nvPr/>
        </p:nvPicPr>
        <p:blipFill>
          <a:blip r:embed="rId4" cstate="print"/>
          <a:srcRect t="34861" b="33121"/>
          <a:stretch>
            <a:fillRect/>
          </a:stretch>
        </p:blipFill>
        <p:spPr bwMode="auto">
          <a:xfrm>
            <a:off x="755576" y="4725144"/>
            <a:ext cx="4048125" cy="1296144"/>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4" name="Picture 4" descr="palestiniansimage-8"/>
          <p:cNvPicPr>
            <a:picLocks noChangeAspect="1" noChangeArrowheads="1"/>
          </p:cNvPicPr>
          <p:nvPr/>
        </p:nvPicPr>
        <p:blipFill>
          <a:blip r:embed="rId2" cstate="print"/>
          <a:srcRect/>
          <a:stretch>
            <a:fillRect/>
          </a:stretch>
        </p:blipFill>
        <p:spPr>
          <a:xfrm>
            <a:off x="-649969" y="-171400"/>
            <a:ext cx="9793969" cy="70294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ytuł 1"/>
          <p:cNvSpPr>
            <a:spLocks noGrp="1"/>
          </p:cNvSpPr>
          <p:nvPr>
            <p:ph type="title"/>
          </p:nvPr>
        </p:nvSpPr>
        <p:spPr/>
        <p:txBody>
          <a:bodyPr>
            <a:normAutofit fontScale="90000"/>
          </a:bodyPr>
          <a:lstStyle/>
          <a:p>
            <a:pPr eaLnBrk="1" hangingPunct="1"/>
            <a:r>
              <a:rPr lang="pl-PL" b="1" dirty="0" smtClean="0">
                <a:latin typeface="+mn-lt"/>
              </a:rPr>
              <a:t>IN SEARCH OF DURABLE SOLUTIONS</a:t>
            </a:r>
          </a:p>
        </p:txBody>
      </p:sp>
      <p:sp>
        <p:nvSpPr>
          <p:cNvPr id="55298" name="Symbol zastępczy zawartości 2"/>
          <p:cNvSpPr>
            <a:spLocks noGrp="1"/>
          </p:cNvSpPr>
          <p:nvPr>
            <p:ph idx="1"/>
          </p:nvPr>
        </p:nvSpPr>
        <p:spPr>
          <a:xfrm>
            <a:off x="539750" y="2924175"/>
            <a:ext cx="8229600" cy="3557588"/>
          </a:xfrm>
        </p:spPr>
        <p:txBody>
          <a:bodyPr/>
          <a:lstStyle/>
          <a:p>
            <a:pPr eaLnBrk="1" hangingPunct="1"/>
            <a:r>
              <a:rPr lang="pl-PL" sz="2800" dirty="0" smtClean="0">
                <a:latin typeface="Arial" pitchFamily="34" charset="0"/>
                <a:cs typeface="Arial" pitchFamily="34" charset="0"/>
              </a:rPr>
              <a:t>Durable solution:</a:t>
            </a:r>
          </a:p>
          <a:p>
            <a:pPr lvl="1" eaLnBrk="1" hangingPunct="1"/>
            <a:r>
              <a:rPr lang="pl-PL" dirty="0" smtClean="0">
                <a:latin typeface="Arial" pitchFamily="34" charset="0"/>
                <a:cs typeface="Arial" pitchFamily="34" charset="0"/>
              </a:rPr>
              <a:t>Voluntary repatriation</a:t>
            </a:r>
          </a:p>
          <a:p>
            <a:pPr lvl="1" eaLnBrk="1" hangingPunct="1"/>
            <a:r>
              <a:rPr lang="pl-PL" dirty="0" smtClean="0">
                <a:latin typeface="Arial" pitchFamily="34" charset="0"/>
                <a:cs typeface="Arial" pitchFamily="34" charset="0"/>
              </a:rPr>
              <a:t>Integration </a:t>
            </a:r>
          </a:p>
          <a:p>
            <a:pPr lvl="1" eaLnBrk="1" hangingPunct="1"/>
            <a:r>
              <a:rPr lang="pl-PL" dirty="0" smtClean="0">
                <a:latin typeface="Arial" pitchFamily="34" charset="0"/>
                <a:cs typeface="Arial" pitchFamily="34" charset="0"/>
              </a:rPr>
              <a:t>Resettlement</a:t>
            </a:r>
          </a:p>
          <a:p>
            <a:pPr eaLnBrk="1" hangingPunct="1">
              <a:buFont typeface="Arial" charset="0"/>
              <a:buNone/>
            </a:pPr>
            <a:endParaRPr lang="pl-PL" dirty="0" smtClean="0"/>
          </a:p>
        </p:txBody>
      </p:sp>
      <p:pic>
        <p:nvPicPr>
          <p:cNvPr id="55299" name="Picture 4" descr="georgia-image-06"/>
          <p:cNvPicPr>
            <a:picLocks noChangeAspect="1" noChangeArrowheads="1"/>
          </p:cNvPicPr>
          <p:nvPr/>
        </p:nvPicPr>
        <p:blipFill>
          <a:blip r:embed="rId2" cstate="print"/>
          <a:srcRect/>
          <a:stretch>
            <a:fillRect/>
          </a:stretch>
        </p:blipFill>
        <p:spPr bwMode="auto">
          <a:xfrm>
            <a:off x="4787900" y="2636838"/>
            <a:ext cx="4049713" cy="2817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ytuł 1"/>
          <p:cNvSpPr>
            <a:spLocks noGrp="1"/>
          </p:cNvSpPr>
          <p:nvPr>
            <p:ph type="title"/>
          </p:nvPr>
        </p:nvSpPr>
        <p:spPr/>
        <p:txBody>
          <a:bodyPr>
            <a:normAutofit/>
          </a:bodyPr>
          <a:lstStyle/>
          <a:p>
            <a:pPr eaLnBrk="1" hangingPunct="1"/>
            <a:r>
              <a:rPr lang="pl-PL" b="1" dirty="0" smtClean="0">
                <a:latin typeface="+mn-lt"/>
              </a:rPr>
              <a:t>VOLUNTARY REPATRIATION</a:t>
            </a:r>
          </a:p>
        </p:txBody>
      </p:sp>
      <p:sp>
        <p:nvSpPr>
          <p:cNvPr id="58370" name="Symbol zastępczy zawartości 2"/>
          <p:cNvSpPr>
            <a:spLocks noGrp="1"/>
          </p:cNvSpPr>
          <p:nvPr>
            <p:ph idx="1"/>
          </p:nvPr>
        </p:nvSpPr>
        <p:spPr>
          <a:xfrm>
            <a:off x="457200" y="1600200"/>
            <a:ext cx="8229600" cy="3916363"/>
          </a:xfrm>
        </p:spPr>
        <p:txBody>
          <a:bodyPr/>
          <a:lstStyle/>
          <a:p>
            <a:pPr eaLnBrk="1" hangingPunct="1"/>
            <a:r>
              <a:rPr lang="en-US" sz="2800" dirty="0" smtClean="0">
                <a:latin typeface="Arial" pitchFamily="34" charset="0"/>
                <a:cs typeface="Arial" pitchFamily="34" charset="0"/>
              </a:rPr>
              <a:t>UNHCR works with the country of origin and host countries to help refugees return home</a:t>
            </a:r>
            <a:endParaRPr lang="pl-PL" sz="2800" dirty="0" smtClean="0">
              <a:latin typeface="Arial" pitchFamily="34" charset="0"/>
              <a:cs typeface="Arial" pitchFamily="34" charset="0"/>
            </a:endParaRPr>
          </a:p>
          <a:p>
            <a:pPr eaLnBrk="1" hangingPunct="1"/>
            <a:r>
              <a:rPr lang="pl-PL" sz="2800" u="sng" dirty="0" smtClean="0">
                <a:latin typeface="Arial" pitchFamily="34" charset="0"/>
                <a:cs typeface="Arial" pitchFamily="34" charset="0"/>
              </a:rPr>
              <a:t>Safety and dignity</a:t>
            </a:r>
          </a:p>
          <a:p>
            <a:pPr eaLnBrk="1" hangingPunct="1"/>
            <a:r>
              <a:rPr lang="pl-PL" sz="2800" dirty="0" smtClean="0">
                <a:latin typeface="Arial" pitchFamily="34" charset="0"/>
                <a:cs typeface="Arial" pitchFamily="34" charset="0"/>
              </a:rPr>
              <a:t>E</a:t>
            </a:r>
            <a:r>
              <a:rPr lang="en-US" sz="2800" dirty="0" err="1" smtClean="0">
                <a:latin typeface="Arial" pitchFamily="34" charset="0"/>
                <a:cs typeface="Arial" pitchFamily="34" charset="0"/>
              </a:rPr>
              <a:t>nsure</a:t>
            </a:r>
            <a:r>
              <a:rPr lang="en-US" sz="2800" dirty="0" smtClean="0">
                <a:latin typeface="Arial" pitchFamily="34" charset="0"/>
                <a:cs typeface="Arial" pitchFamily="34" charset="0"/>
              </a:rPr>
              <a:t> the exercise of a free and informed choice</a:t>
            </a:r>
            <a:r>
              <a:rPr lang="pl-PL" sz="2800" dirty="0" smtClean="0">
                <a:latin typeface="Arial" pitchFamily="34" charset="0"/>
                <a:cs typeface="Arial" pitchFamily="34" charset="0"/>
              </a:rPr>
              <a:t> </a:t>
            </a:r>
          </a:p>
          <a:p>
            <a:pPr eaLnBrk="1" hangingPunct="1"/>
            <a:r>
              <a:rPr lang="pl-PL" sz="2800" dirty="0" smtClean="0">
                <a:latin typeface="Arial" pitchFamily="34" charset="0"/>
                <a:cs typeface="Arial" pitchFamily="34" charset="0"/>
              </a:rPr>
              <a:t>The largest repatriation operation – Afghanistan- 4,5 mln persons since 2002</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ytuł 1"/>
          <p:cNvSpPr>
            <a:spLocks noGrp="1"/>
          </p:cNvSpPr>
          <p:nvPr>
            <p:ph type="title"/>
          </p:nvPr>
        </p:nvSpPr>
        <p:spPr/>
        <p:txBody>
          <a:bodyPr/>
          <a:lstStyle/>
          <a:p>
            <a:pPr eaLnBrk="1" hangingPunct="1"/>
            <a:r>
              <a:rPr lang="pl-PL" b="1" dirty="0" smtClean="0">
                <a:latin typeface="+mn-lt"/>
              </a:rPr>
              <a:t>INTEGRATION</a:t>
            </a:r>
          </a:p>
        </p:txBody>
      </p:sp>
      <p:sp>
        <p:nvSpPr>
          <p:cNvPr id="57346" name="Symbol zastępczy zawartości 2"/>
          <p:cNvSpPr>
            <a:spLocks noGrp="1"/>
          </p:cNvSpPr>
          <p:nvPr>
            <p:ph idx="1"/>
          </p:nvPr>
        </p:nvSpPr>
        <p:spPr>
          <a:xfrm>
            <a:off x="457200" y="1600200"/>
            <a:ext cx="8229600" cy="4205288"/>
          </a:xfrm>
        </p:spPr>
        <p:txBody>
          <a:bodyPr/>
          <a:lstStyle/>
          <a:p>
            <a:pPr eaLnBrk="1" hangingPunct="1"/>
            <a:r>
              <a:rPr lang="en-US" sz="2800" dirty="0" smtClean="0">
                <a:latin typeface="Arial" pitchFamily="34" charset="0"/>
                <a:cs typeface="Arial" pitchFamily="34" charset="0"/>
              </a:rPr>
              <a:t>Complex and gradual process which comprises distinct but related legal, economic, social and cultural dimensions </a:t>
            </a:r>
          </a:p>
          <a:p>
            <a:pPr eaLnBrk="1" hangingPunct="1"/>
            <a:r>
              <a:rPr lang="en-US" sz="2800" dirty="0" smtClean="0">
                <a:latin typeface="Arial" pitchFamily="34" charset="0"/>
                <a:cs typeface="Arial" pitchFamily="34" charset="0"/>
              </a:rPr>
              <a:t>During the past decade, 1.1 million refugees around the world became citizens in their country of asylum</a:t>
            </a:r>
          </a:p>
          <a:p>
            <a:pPr eaLnBrk="1" hangingPunct="1"/>
            <a:r>
              <a:rPr lang="en-US" sz="2800" dirty="0" smtClean="0">
                <a:latin typeface="Arial" pitchFamily="34" charset="0"/>
                <a:cs typeface="Arial" pitchFamily="34" charset="0"/>
              </a:rPr>
              <a:t>More than 6,5 </a:t>
            </a:r>
            <a:r>
              <a:rPr lang="en-US" sz="2800" dirty="0" err="1" smtClean="0">
                <a:latin typeface="Arial" pitchFamily="34" charset="0"/>
                <a:cs typeface="Arial" pitchFamily="34" charset="0"/>
              </a:rPr>
              <a:t>mln</a:t>
            </a:r>
            <a:r>
              <a:rPr lang="en-US" sz="2800" dirty="0" smtClean="0">
                <a:latin typeface="Arial" pitchFamily="34" charset="0"/>
                <a:cs typeface="Arial" pitchFamily="34" charset="0"/>
              </a:rPr>
              <a:t> of persons stay in refuge more than 5 years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ytuł 1"/>
          <p:cNvSpPr>
            <a:spLocks noGrp="1"/>
          </p:cNvSpPr>
          <p:nvPr>
            <p:ph type="title"/>
          </p:nvPr>
        </p:nvSpPr>
        <p:spPr/>
        <p:txBody>
          <a:bodyPr/>
          <a:lstStyle/>
          <a:p>
            <a:pPr eaLnBrk="1" hangingPunct="1"/>
            <a:r>
              <a:rPr lang="pl-PL" b="1" dirty="0" smtClean="0">
                <a:latin typeface="+mn-lt"/>
              </a:rPr>
              <a:t>RESETTLEMENT</a:t>
            </a:r>
          </a:p>
        </p:txBody>
      </p:sp>
      <p:sp>
        <p:nvSpPr>
          <p:cNvPr id="56322" name="Symbol zastępczy zawartości 2"/>
          <p:cNvSpPr>
            <a:spLocks noGrp="1"/>
          </p:cNvSpPr>
          <p:nvPr>
            <p:ph idx="1"/>
          </p:nvPr>
        </p:nvSpPr>
        <p:spPr>
          <a:xfrm>
            <a:off x="500034" y="1428736"/>
            <a:ext cx="8229600" cy="4525962"/>
          </a:xfrm>
        </p:spPr>
        <p:txBody>
          <a:bodyPr>
            <a:normAutofit lnSpcReduction="10000"/>
          </a:bodyPr>
          <a:lstStyle/>
          <a:p>
            <a:pPr algn="just" eaLnBrk="1" hangingPunct="1"/>
            <a:r>
              <a:rPr lang="en-US" sz="2800" dirty="0" smtClean="0">
                <a:latin typeface="Arial" pitchFamily="34" charset="0"/>
                <a:cs typeface="Arial" pitchFamily="34" charset="0"/>
              </a:rPr>
              <a:t>Some refugees cannot go home or are unwilling to do so because they will face continued persecution. Many are living in perilous situations or have specific needs that cannot be addressed in the</a:t>
            </a:r>
            <a:r>
              <a:rPr lang="pl-PL" sz="2800" dirty="0" smtClean="0">
                <a:latin typeface="Arial" pitchFamily="34" charset="0"/>
                <a:cs typeface="Arial" pitchFamily="34" charset="0"/>
              </a:rPr>
              <a:t> first </a:t>
            </a:r>
            <a:r>
              <a:rPr lang="en-US" sz="2800" dirty="0" smtClean="0">
                <a:latin typeface="Arial" pitchFamily="34" charset="0"/>
                <a:cs typeface="Arial" pitchFamily="34" charset="0"/>
              </a:rPr>
              <a:t>country </a:t>
            </a:r>
            <a:endParaRPr lang="pl-PL" sz="2800" dirty="0" smtClean="0">
              <a:latin typeface="Arial" pitchFamily="34" charset="0"/>
              <a:cs typeface="Arial" pitchFamily="34" charset="0"/>
            </a:endParaRPr>
          </a:p>
          <a:p>
            <a:pPr algn="just" eaLnBrk="1" hangingPunct="1"/>
            <a:r>
              <a:rPr lang="pl-PL" sz="2800" dirty="0" smtClean="0">
                <a:latin typeface="Arial" pitchFamily="34" charset="0"/>
                <a:cs typeface="Arial" pitchFamily="34" charset="0"/>
              </a:rPr>
              <a:t>Out of 10 mln refugees of concern to UNHCR only around 1 % is being resettled</a:t>
            </a:r>
          </a:p>
          <a:p>
            <a:pPr algn="just" eaLnBrk="1" hangingPunct="1"/>
            <a:r>
              <a:rPr lang="pl-PL" sz="2800" dirty="0" smtClean="0">
                <a:latin typeface="Arial" pitchFamily="34" charset="0"/>
                <a:cs typeface="Arial" pitchFamily="34" charset="0"/>
              </a:rPr>
              <a:t>Main countries of resettlement – Thailand, Nepal, Syria, Jordan</a:t>
            </a:r>
          </a:p>
          <a:p>
            <a:pPr algn="just" eaLnBrk="1" hangingPunct="1"/>
            <a:r>
              <a:rPr lang="pl-PL" sz="2800" dirty="0" smtClean="0">
                <a:latin typeface="Arial" pitchFamily="34" charset="0"/>
                <a:cs typeface="Arial" pitchFamily="34" charset="0"/>
              </a:rPr>
              <a:t>EU concept of relocation</a:t>
            </a:r>
          </a:p>
          <a:p>
            <a:pPr eaLnBrk="1" hangingPunct="1"/>
            <a:endParaRPr lang="pl-PL"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8600" y="-126776"/>
            <a:ext cx="10477163" cy="6984776"/>
          </a:xfrm>
        </p:spPr>
      </p:pic>
    </p:spTree>
    <p:extLst>
      <p:ext uri="{BB962C8B-B14F-4D97-AF65-F5344CB8AC3E}">
        <p14:creationId xmlns:p14="http://schemas.microsoft.com/office/powerpoint/2010/main" val="453550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0034" y="2214554"/>
            <a:ext cx="8229600" cy="1143000"/>
          </a:xfrm>
        </p:spPr>
        <p:txBody>
          <a:bodyPr/>
          <a:lstStyle/>
          <a:p>
            <a:r>
              <a:rPr lang="pl-PL" b="1" dirty="0" smtClean="0"/>
              <a:t>CHALLENGES</a:t>
            </a:r>
            <a:endParaRPr lang="pl-PL"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pPr>
              <a:buNone/>
            </a:pPr>
            <a:r>
              <a:rPr lang="pl-PL" b="1" dirty="0" smtClean="0"/>
              <a:t>	</a:t>
            </a:r>
          </a:p>
          <a:p>
            <a:pPr>
              <a:buNone/>
            </a:pPr>
            <a:endParaRPr lang="pl-PL" b="1" dirty="0" smtClean="0"/>
          </a:p>
          <a:p>
            <a:pPr algn="ctr">
              <a:buNone/>
            </a:pPr>
            <a:r>
              <a:rPr lang="pl-PL" b="1" dirty="0" smtClean="0"/>
              <a:t>	</a:t>
            </a:r>
            <a:r>
              <a:rPr lang="pl-PL" b="1" dirty="0" err="1" smtClean="0"/>
              <a:t>How</a:t>
            </a:r>
            <a:r>
              <a:rPr lang="pl-PL" b="1" dirty="0" smtClean="0"/>
              <a:t> many </a:t>
            </a:r>
            <a:r>
              <a:rPr lang="pl-PL" b="1" dirty="0" err="1" smtClean="0"/>
              <a:t>refugees</a:t>
            </a:r>
            <a:r>
              <a:rPr lang="pl-PL" b="1" dirty="0" smtClean="0"/>
              <a:t> and </a:t>
            </a:r>
            <a:r>
              <a:rPr lang="pl-PL" b="1" dirty="0" err="1" smtClean="0"/>
              <a:t>displaced</a:t>
            </a:r>
            <a:r>
              <a:rPr lang="pl-PL" b="1" dirty="0" smtClean="0"/>
              <a:t> </a:t>
            </a:r>
            <a:r>
              <a:rPr lang="pl-PL" b="1" dirty="0" err="1" smtClean="0"/>
              <a:t>people</a:t>
            </a:r>
            <a:r>
              <a:rPr lang="pl-PL" b="1" dirty="0" smtClean="0"/>
              <a:t> </a:t>
            </a:r>
          </a:p>
          <a:p>
            <a:pPr algn="ctr">
              <a:buNone/>
            </a:pPr>
            <a:r>
              <a:rPr lang="pl-PL" b="1" dirty="0" smtClean="0"/>
              <a:t>	</a:t>
            </a:r>
            <a:r>
              <a:rPr lang="pl-PL" b="1" dirty="0" err="1" smtClean="0"/>
              <a:t>are</a:t>
            </a:r>
            <a:r>
              <a:rPr lang="pl-PL" b="1" dirty="0" smtClean="0"/>
              <a:t> </a:t>
            </a:r>
            <a:r>
              <a:rPr lang="pl-PL" b="1" dirty="0" err="1" smtClean="0"/>
              <a:t>there</a:t>
            </a:r>
            <a:r>
              <a:rPr lang="pl-PL" b="1" dirty="0" smtClean="0"/>
              <a:t>?</a:t>
            </a:r>
            <a:endParaRPr lang="pl-PL"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a:buNone/>
            </a:pPr>
            <a:endParaRPr lang="pl-PL" dirty="0" smtClean="0"/>
          </a:p>
          <a:p>
            <a:pPr>
              <a:buNone/>
            </a:pPr>
            <a:endParaRPr lang="pl-PL" dirty="0" smtClean="0"/>
          </a:p>
          <a:p>
            <a:pPr algn="ctr">
              <a:buNone/>
            </a:pPr>
            <a:r>
              <a:rPr lang="pl-PL" b="1" dirty="0" err="1" smtClean="0"/>
              <a:t>Who</a:t>
            </a:r>
            <a:r>
              <a:rPr lang="pl-PL" b="1" dirty="0" smtClean="0"/>
              <a:t> </a:t>
            </a:r>
            <a:r>
              <a:rPr lang="pl-PL" b="1" dirty="0" err="1" smtClean="0"/>
              <a:t>are</a:t>
            </a:r>
            <a:r>
              <a:rPr lang="pl-PL" b="1" dirty="0" smtClean="0"/>
              <a:t> </a:t>
            </a:r>
            <a:r>
              <a:rPr lang="pl-PL" b="1" dirty="0" err="1" smtClean="0"/>
              <a:t>refugees</a:t>
            </a:r>
            <a:r>
              <a:rPr lang="pl-PL" b="1" dirty="0" smtClean="0"/>
              <a:t>?</a:t>
            </a:r>
            <a:endParaRPr lang="pl-PL"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b="1" dirty="0" smtClean="0"/>
              <a:t/>
            </a:r>
            <a:br>
              <a:rPr lang="pl-PL" b="1" dirty="0" smtClean="0"/>
            </a:br>
            <a:r>
              <a:rPr lang="en-US" b="1" dirty="0" smtClean="0"/>
              <a:t>EUROPE IN A WORLD OF DISPLACEMENT</a:t>
            </a:r>
            <a:r>
              <a:rPr lang="en-US" dirty="0" smtClean="0"/>
              <a:t/>
            </a:r>
            <a:br>
              <a:rPr lang="en-US" dirty="0" smtClean="0"/>
            </a:br>
            <a:endParaRPr lang="pl-PL" dirty="0"/>
          </a:p>
        </p:txBody>
      </p:sp>
      <p:sp>
        <p:nvSpPr>
          <p:cNvPr id="3" name="Symbol zastępczy zawartości 2"/>
          <p:cNvSpPr>
            <a:spLocks noGrp="1"/>
          </p:cNvSpPr>
          <p:nvPr>
            <p:ph idx="1"/>
          </p:nvPr>
        </p:nvSpPr>
        <p:spPr/>
        <p:txBody>
          <a:bodyPr>
            <a:normAutofit/>
          </a:bodyPr>
          <a:lstStyle/>
          <a:p>
            <a:pPr>
              <a:buNone/>
            </a:pPr>
            <a:r>
              <a:rPr lang="pl-PL" dirty="0" smtClean="0"/>
              <a:t>	</a:t>
            </a:r>
            <a:r>
              <a:rPr lang="en-US" b="1" dirty="0" smtClean="0"/>
              <a:t>59.5 million </a:t>
            </a:r>
            <a:r>
              <a:rPr lang="en-US" dirty="0" smtClean="0"/>
              <a:t>people worldwide were forcibly displaced at the end of </a:t>
            </a:r>
            <a:r>
              <a:rPr lang="en-US" b="1" dirty="0" smtClean="0"/>
              <a:t>2014</a:t>
            </a:r>
            <a:r>
              <a:rPr lang="en-US" dirty="0" smtClean="0"/>
              <a:t>, as a result of persecution, conflict and human rights violations</a:t>
            </a:r>
            <a:r>
              <a:rPr lang="en-US" b="1" u="sng" dirty="0" smtClean="0"/>
              <a:t>, the highest level on record</a:t>
            </a:r>
            <a:r>
              <a:rPr lang="en-US" dirty="0" smtClean="0"/>
              <a:t>. </a:t>
            </a:r>
            <a:endParaRPr lang="pl-PL" dirty="0" smtClean="0"/>
          </a:p>
          <a:p>
            <a:pPr>
              <a:buNone/>
            </a:pPr>
            <a:r>
              <a:rPr lang="pl-PL" dirty="0" smtClean="0"/>
              <a:t>	</a:t>
            </a:r>
            <a:r>
              <a:rPr lang="en-US" dirty="0" smtClean="0"/>
              <a:t>That was </a:t>
            </a:r>
            <a:r>
              <a:rPr lang="en-US" b="1" dirty="0" smtClean="0"/>
              <a:t>8.3 million people more </a:t>
            </a:r>
            <a:r>
              <a:rPr lang="en-US" dirty="0" smtClean="0"/>
              <a:t>than at the end of 2013: the biggest annual increase ever in a single year. </a:t>
            </a:r>
            <a:r>
              <a:rPr lang="en-US" b="1" dirty="0" smtClean="0"/>
              <a:t>19.5 million </a:t>
            </a:r>
            <a:r>
              <a:rPr lang="en-US" dirty="0" smtClean="0"/>
              <a:t>of those people were </a:t>
            </a:r>
            <a:r>
              <a:rPr lang="en-US" b="1" dirty="0" smtClean="0"/>
              <a:t>refugees.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pPr algn="ctr">
              <a:buNone/>
            </a:pPr>
            <a:endParaRPr lang="pl-PL" b="1" dirty="0" smtClean="0"/>
          </a:p>
          <a:p>
            <a:pPr algn="ctr">
              <a:buNone/>
            </a:pPr>
            <a:endParaRPr lang="pl-PL" b="1" dirty="0" smtClean="0"/>
          </a:p>
          <a:p>
            <a:pPr algn="ctr">
              <a:buNone/>
            </a:pPr>
            <a:r>
              <a:rPr lang="pl-PL" b="1" dirty="0" err="1" smtClean="0"/>
              <a:t>What</a:t>
            </a:r>
            <a:r>
              <a:rPr lang="pl-PL" b="1" dirty="0" smtClean="0"/>
              <a:t> </a:t>
            </a:r>
            <a:r>
              <a:rPr lang="pl-PL" b="1" dirty="0" err="1" smtClean="0"/>
              <a:t>are</a:t>
            </a:r>
            <a:r>
              <a:rPr lang="pl-PL" b="1" dirty="0" smtClean="0"/>
              <a:t> </a:t>
            </a:r>
            <a:r>
              <a:rPr lang="pl-PL" b="1" dirty="0" err="1" smtClean="0"/>
              <a:t>the</a:t>
            </a:r>
            <a:r>
              <a:rPr lang="pl-PL" b="1" dirty="0" smtClean="0"/>
              <a:t> </a:t>
            </a:r>
            <a:r>
              <a:rPr lang="pl-PL" b="1" dirty="0" err="1" smtClean="0"/>
              <a:t>main</a:t>
            </a:r>
            <a:r>
              <a:rPr lang="pl-PL" b="1" dirty="0" smtClean="0"/>
              <a:t> host </a:t>
            </a:r>
            <a:r>
              <a:rPr lang="pl-PL" b="1" dirty="0" err="1" smtClean="0"/>
              <a:t>countries</a:t>
            </a:r>
            <a:r>
              <a:rPr lang="pl-PL" b="1" dirty="0" smtClean="0"/>
              <a:t>?</a:t>
            </a:r>
            <a:endParaRPr lang="pl-PL"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b="1" dirty="0" smtClean="0"/>
              <a:t/>
            </a:r>
            <a:br>
              <a:rPr lang="pl-PL" b="1" dirty="0" smtClean="0"/>
            </a:br>
            <a:r>
              <a:rPr lang="en-US" b="1" dirty="0" smtClean="0"/>
              <a:t>EUROPE IN A WORLD OF DISPLACEMENT</a:t>
            </a:r>
            <a:r>
              <a:rPr lang="en-US" dirty="0" smtClean="0"/>
              <a:t/>
            </a:r>
            <a:br>
              <a:rPr lang="en-US" dirty="0" smtClean="0"/>
            </a:br>
            <a:endParaRPr lang="pl-PL" dirty="0"/>
          </a:p>
        </p:txBody>
      </p:sp>
      <p:sp>
        <p:nvSpPr>
          <p:cNvPr id="3" name="Symbol zastępczy zawartości 2"/>
          <p:cNvSpPr>
            <a:spLocks noGrp="1"/>
          </p:cNvSpPr>
          <p:nvPr>
            <p:ph idx="1"/>
          </p:nvPr>
        </p:nvSpPr>
        <p:spPr/>
        <p:txBody>
          <a:bodyPr>
            <a:normAutofit lnSpcReduction="10000"/>
          </a:bodyPr>
          <a:lstStyle/>
          <a:p>
            <a:pPr>
              <a:buNone/>
            </a:pPr>
            <a:r>
              <a:rPr lang="pl-PL" dirty="0" smtClean="0"/>
              <a:t>	</a:t>
            </a:r>
            <a:r>
              <a:rPr lang="en-US" dirty="0" smtClean="0"/>
              <a:t>EU countries hosted a relatively small share of that number. At the end of 2014, the world’s </a:t>
            </a:r>
            <a:r>
              <a:rPr lang="en-US" b="1" dirty="0" smtClean="0"/>
              <a:t>top refugee host was Turkey, </a:t>
            </a:r>
            <a:r>
              <a:rPr lang="en-US" dirty="0" smtClean="0"/>
              <a:t>followed by </a:t>
            </a:r>
            <a:r>
              <a:rPr lang="en-US" b="1" dirty="0" smtClean="0"/>
              <a:t>Pakistan, Lebanon, Iran, Ethiopia and Jordan. </a:t>
            </a:r>
            <a:endParaRPr lang="pl-PL" b="1" dirty="0" smtClean="0"/>
          </a:p>
          <a:p>
            <a:pPr>
              <a:buNone/>
            </a:pPr>
            <a:r>
              <a:rPr lang="pl-PL" b="1" dirty="0" smtClean="0"/>
              <a:t>	</a:t>
            </a:r>
            <a:r>
              <a:rPr lang="en-US" b="1" dirty="0" smtClean="0">
                <a:solidFill>
                  <a:srgbClr val="FF0000"/>
                </a:solidFill>
              </a:rPr>
              <a:t>Lebanon</a:t>
            </a:r>
            <a:r>
              <a:rPr lang="en-US" dirty="0" smtClean="0"/>
              <a:t> hosted by far the largest number of refugees by population, 232 per 1,000 inhabitants. Worldwide, </a:t>
            </a:r>
            <a:r>
              <a:rPr lang="en-US" b="1" dirty="0" smtClean="0"/>
              <a:t>86 per cent </a:t>
            </a:r>
            <a:r>
              <a:rPr lang="en-US" dirty="0" smtClean="0"/>
              <a:t>of the refugees under UNHCR’s mandate lived in </a:t>
            </a:r>
            <a:r>
              <a:rPr lang="en-US" b="1" dirty="0" smtClean="0"/>
              <a:t>developing countries</a:t>
            </a:r>
            <a:r>
              <a:rPr lang="en-US" dirty="0" smtClean="0"/>
              <a:t>.</a:t>
            </a:r>
          </a:p>
          <a:p>
            <a:pPr>
              <a:buNone/>
            </a:pPr>
            <a:endParaRPr lang="pl-PL"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3600" b="1" dirty="0" smtClean="0">
                <a:effectLst>
                  <a:outerShdw blurRad="38100" dist="38100" dir="2700000" algn="tl">
                    <a:srgbClr val="000000">
                      <a:alpha val="43137"/>
                    </a:srgbClr>
                  </a:outerShdw>
                </a:effectLst>
                <a:latin typeface="Arial Black" pitchFamily="34" charset="0"/>
              </a:rPr>
              <a:t>SYRIA CRISIS</a:t>
            </a:r>
            <a:endParaRPr lang="pl-PL" sz="3600" dirty="0"/>
          </a:p>
        </p:txBody>
      </p:sp>
      <p:sp>
        <p:nvSpPr>
          <p:cNvPr id="3" name="Symbol zastępczy zawartości 2"/>
          <p:cNvSpPr>
            <a:spLocks noGrp="1"/>
          </p:cNvSpPr>
          <p:nvPr>
            <p:ph idx="1"/>
          </p:nvPr>
        </p:nvSpPr>
        <p:spPr>
          <a:xfrm>
            <a:off x="214282" y="1643050"/>
            <a:ext cx="8686800" cy="4572000"/>
          </a:xfrm>
        </p:spPr>
        <p:txBody>
          <a:bodyPr>
            <a:normAutofit fontScale="92500"/>
          </a:bodyPr>
          <a:lstStyle/>
          <a:p>
            <a:pPr algn="just">
              <a:buNone/>
            </a:pPr>
            <a:r>
              <a:rPr lang="pl-PL" sz="2400" dirty="0" smtClean="0"/>
              <a:t>	</a:t>
            </a:r>
            <a:r>
              <a:rPr lang="en-US" sz="2400" dirty="0" smtClean="0"/>
              <a:t>An estimated </a:t>
            </a:r>
            <a:r>
              <a:rPr lang="en-US" sz="2400" b="1" dirty="0" smtClean="0"/>
              <a:t>9 million Syrians </a:t>
            </a:r>
            <a:r>
              <a:rPr lang="en-US" sz="2400" dirty="0" smtClean="0"/>
              <a:t>have fled their homes since the outbreak of civil war in March 2011, taking refuge in </a:t>
            </a:r>
            <a:r>
              <a:rPr lang="en-US" sz="2400" dirty="0" err="1" smtClean="0"/>
              <a:t>neighbouring</a:t>
            </a:r>
            <a:r>
              <a:rPr lang="en-US" sz="2400" dirty="0" smtClean="0"/>
              <a:t> countries or within Syria itself. </a:t>
            </a:r>
            <a:endParaRPr lang="pl-PL" sz="2400" dirty="0" smtClean="0"/>
          </a:p>
          <a:p>
            <a:pPr algn="just">
              <a:buNone/>
            </a:pPr>
            <a:endParaRPr lang="pl-PL" sz="2400" dirty="0" smtClean="0"/>
          </a:p>
          <a:p>
            <a:pPr algn="just">
              <a:buNone/>
            </a:pPr>
            <a:r>
              <a:rPr lang="pl-PL" sz="2400" dirty="0" smtClean="0"/>
              <a:t>	</a:t>
            </a:r>
            <a:r>
              <a:rPr lang="pl-PL" sz="2400" b="1" dirty="0" smtClean="0"/>
              <a:t>O</a:t>
            </a:r>
            <a:r>
              <a:rPr lang="en-US" sz="2400" b="1" dirty="0" err="1" smtClean="0"/>
              <a:t>ver</a:t>
            </a:r>
            <a:r>
              <a:rPr lang="en-US" sz="2400" b="1" dirty="0" smtClean="0"/>
              <a:t> 3 million </a:t>
            </a:r>
            <a:r>
              <a:rPr lang="en-US" sz="2400" dirty="0" smtClean="0"/>
              <a:t>have fled to Syria's immediate </a:t>
            </a:r>
            <a:r>
              <a:rPr lang="en-US" sz="2400" dirty="0" err="1" smtClean="0"/>
              <a:t>neighbours</a:t>
            </a:r>
            <a:r>
              <a:rPr lang="en-US" sz="2400" dirty="0" smtClean="0"/>
              <a:t> </a:t>
            </a:r>
            <a:r>
              <a:rPr lang="en-US" sz="2400" b="1" dirty="0" smtClean="0"/>
              <a:t>Turkey, Lebanon, Jordan and Iraq</a:t>
            </a:r>
            <a:r>
              <a:rPr lang="en-US" sz="2400" dirty="0" smtClean="0"/>
              <a:t>. </a:t>
            </a:r>
            <a:endParaRPr lang="pl-PL" sz="2400" dirty="0" smtClean="0"/>
          </a:p>
          <a:p>
            <a:pPr algn="just">
              <a:buNone/>
            </a:pPr>
            <a:r>
              <a:rPr lang="pl-PL" sz="2400" dirty="0" smtClean="0"/>
              <a:t>	</a:t>
            </a:r>
          </a:p>
          <a:p>
            <a:pPr algn="just">
              <a:buNone/>
            </a:pPr>
            <a:r>
              <a:rPr lang="pl-PL" sz="2400" dirty="0" smtClean="0"/>
              <a:t>	</a:t>
            </a:r>
            <a:r>
              <a:rPr lang="en-US" sz="2400" b="1" dirty="0" smtClean="0"/>
              <a:t>6.5 million </a:t>
            </a:r>
            <a:r>
              <a:rPr lang="en-US" sz="2400" dirty="0" smtClean="0"/>
              <a:t>are internally displaced within Syria. Meanwhile, </a:t>
            </a:r>
            <a:r>
              <a:rPr lang="en-US" sz="2400" b="1" dirty="0" smtClean="0"/>
              <a:t>under 150,000 </a:t>
            </a:r>
            <a:r>
              <a:rPr lang="en-US" sz="2400" dirty="0" smtClean="0"/>
              <a:t>Syrians have declared asylum in the European Union</a:t>
            </a:r>
            <a:endParaRPr lang="pl-PL" sz="2400" dirty="0" smtClean="0"/>
          </a:p>
          <a:p>
            <a:pPr algn="just">
              <a:buNone/>
            </a:pPr>
            <a:endParaRPr lang="pl-PL" sz="2400" dirty="0" smtClean="0"/>
          </a:p>
          <a:p>
            <a:pPr algn="just">
              <a:buNone/>
            </a:pPr>
            <a:r>
              <a:rPr lang="pl-PL" sz="2400" dirty="0" smtClean="0"/>
              <a:t>	</a:t>
            </a:r>
            <a:r>
              <a:rPr lang="pl-PL" sz="2400" dirty="0" err="1" smtClean="0"/>
              <a:t>Overall</a:t>
            </a:r>
            <a:r>
              <a:rPr lang="pl-PL" sz="2400" dirty="0" smtClean="0"/>
              <a:t>, t</a:t>
            </a:r>
            <a:r>
              <a:rPr lang="en-US" sz="2400" dirty="0" smtClean="0"/>
              <a:t>here are now </a:t>
            </a:r>
            <a:r>
              <a:rPr lang="en-US" sz="2400" b="1" dirty="0" smtClean="0"/>
              <a:t>4,013,000 Syrian refugees</a:t>
            </a:r>
            <a:r>
              <a:rPr lang="en-US" sz="2400" dirty="0" smtClean="0"/>
              <a:t>; the largest single refugee group for nearly </a:t>
            </a:r>
            <a:r>
              <a:rPr lang="en-US" sz="2400" b="1" dirty="0" smtClean="0"/>
              <a:t>25 years</a:t>
            </a:r>
            <a:r>
              <a:rPr lang="en-US" sz="2400" dirty="0" smtClean="0"/>
              <a:t>.</a:t>
            </a:r>
            <a:endParaRPr lang="pl-PL" sz="24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4" name="Obraz 3" descr="https://pbs.twimg.com/media/B3hWZJsCUAAVrR2.jpg:large"/>
          <p:cNvPicPr/>
          <p:nvPr/>
        </p:nvPicPr>
        <p:blipFill>
          <a:blip r:embed="rId2" cstate="print"/>
          <a:srcRect/>
          <a:stretch>
            <a:fillRect/>
          </a:stretch>
        </p:blipFill>
        <p:spPr bwMode="auto">
          <a:xfrm>
            <a:off x="-357222" y="0"/>
            <a:ext cx="10001320" cy="68580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pPr>
              <a:buNone/>
            </a:pPr>
            <a:endParaRPr lang="pl-PL" dirty="0" smtClean="0"/>
          </a:p>
          <a:p>
            <a:pPr>
              <a:buNone/>
            </a:pPr>
            <a:endParaRPr lang="pl-PL" dirty="0" smtClean="0"/>
          </a:p>
          <a:p>
            <a:pPr algn="ctr">
              <a:buNone/>
            </a:pPr>
            <a:r>
              <a:rPr lang="pl-PL" b="1" dirty="0" err="1" smtClean="0"/>
              <a:t>World’s</a:t>
            </a:r>
            <a:r>
              <a:rPr lang="pl-PL" b="1" dirty="0" smtClean="0"/>
              <a:t> </a:t>
            </a:r>
            <a:r>
              <a:rPr lang="pl-PL" b="1" dirty="0" err="1" smtClean="0"/>
              <a:t>largest</a:t>
            </a:r>
            <a:r>
              <a:rPr lang="pl-PL" b="1" dirty="0" smtClean="0"/>
              <a:t> </a:t>
            </a:r>
            <a:r>
              <a:rPr lang="pl-PL" b="1" dirty="0" err="1" smtClean="0"/>
              <a:t>refugee</a:t>
            </a:r>
            <a:r>
              <a:rPr lang="pl-PL" b="1" dirty="0" smtClean="0"/>
              <a:t> </a:t>
            </a:r>
            <a:r>
              <a:rPr lang="pl-PL" b="1" dirty="0" err="1" smtClean="0"/>
              <a:t>camp</a:t>
            </a:r>
            <a:r>
              <a:rPr lang="pl-PL" b="1" dirty="0" smtClean="0"/>
              <a:t> </a:t>
            </a:r>
            <a:r>
              <a:rPr lang="pl-PL" b="1" dirty="0" err="1" smtClean="0"/>
              <a:t>is</a:t>
            </a:r>
            <a:r>
              <a:rPr lang="pl-PL" b="1" dirty="0" smtClean="0"/>
              <a:t>…</a:t>
            </a:r>
            <a:endParaRPr lang="pl-PL" b="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1026" name="Picture 2" descr="http://www.aljazeera.com/mritems/Images/2013/5/13/20135137123258734_20.jpg"/>
          <p:cNvPicPr>
            <a:picLocks noChangeAspect="1" noChangeArrowheads="1"/>
          </p:cNvPicPr>
          <p:nvPr/>
        </p:nvPicPr>
        <p:blipFill>
          <a:blip r:embed="rId2" cstate="print"/>
          <a:srcRect/>
          <a:stretch>
            <a:fillRect/>
          </a:stretch>
        </p:blipFill>
        <p:spPr bwMode="auto">
          <a:xfrm>
            <a:off x="-780836" y="0"/>
            <a:ext cx="10365526" cy="68580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62466" name="Picture 2" descr="http://upload.wikimedia.org/wikipedia/commons/6/6f/An_Aerial_View_of_the_Za%27atri_Refugee_Camp.jpg"/>
          <p:cNvPicPr>
            <a:picLocks noChangeAspect="1" noChangeArrowheads="1"/>
          </p:cNvPicPr>
          <p:nvPr/>
        </p:nvPicPr>
        <p:blipFill>
          <a:blip r:embed="rId2" cstate="print"/>
          <a:srcRect/>
          <a:stretch>
            <a:fillRect/>
          </a:stretch>
        </p:blipFill>
        <p:spPr bwMode="auto">
          <a:xfrm>
            <a:off x="-857288" y="0"/>
            <a:ext cx="10952736" cy="68580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dirty="0"/>
          </a:p>
        </p:txBody>
      </p:sp>
      <p:pic>
        <p:nvPicPr>
          <p:cNvPr id="8194" name="Picture 2"/>
          <p:cNvPicPr>
            <a:picLocks noChangeAspect="1" noChangeArrowheads="1"/>
          </p:cNvPicPr>
          <p:nvPr/>
        </p:nvPicPr>
        <p:blipFill>
          <a:blip r:embed="rId2" cstate="print"/>
          <a:srcRect l="21262" t="22680" r="22747" b="9281"/>
          <a:stretch>
            <a:fillRect/>
          </a:stretch>
        </p:blipFill>
        <p:spPr bwMode="auto">
          <a:xfrm>
            <a:off x="0" y="0"/>
            <a:ext cx="9540552" cy="68580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dirty="0"/>
          </a:p>
        </p:txBody>
      </p:sp>
      <p:pic>
        <p:nvPicPr>
          <p:cNvPr id="3074" name="Picture 2"/>
          <p:cNvPicPr>
            <a:picLocks noChangeAspect="1" noChangeArrowheads="1"/>
          </p:cNvPicPr>
          <p:nvPr/>
        </p:nvPicPr>
        <p:blipFill>
          <a:blip r:embed="rId2" cstate="print"/>
          <a:srcRect l="29767" t="32760" r="32670" b="15581"/>
          <a:stretch>
            <a:fillRect/>
          </a:stretch>
        </p:blipFill>
        <p:spPr bwMode="auto">
          <a:xfrm>
            <a:off x="0" y="-21088"/>
            <a:ext cx="9144000" cy="6879088"/>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ytuł 1"/>
          <p:cNvSpPr>
            <a:spLocks noGrp="1"/>
          </p:cNvSpPr>
          <p:nvPr>
            <p:ph type="title"/>
          </p:nvPr>
        </p:nvSpPr>
        <p:spPr/>
        <p:txBody>
          <a:bodyPr/>
          <a:lstStyle/>
          <a:p>
            <a:pPr eaLnBrk="1" hangingPunct="1"/>
            <a:r>
              <a:rPr lang="pl-PL" b="1" dirty="0" smtClean="0">
                <a:latin typeface="+mn-lt"/>
              </a:rPr>
              <a:t>1951 GENEVA CONVENTION</a:t>
            </a:r>
          </a:p>
        </p:txBody>
      </p:sp>
      <p:sp>
        <p:nvSpPr>
          <p:cNvPr id="37890" name="Symbol zastępczy zawartości 2"/>
          <p:cNvSpPr>
            <a:spLocks noGrp="1"/>
          </p:cNvSpPr>
          <p:nvPr>
            <p:ph idx="1"/>
          </p:nvPr>
        </p:nvSpPr>
        <p:spPr>
          <a:xfrm>
            <a:off x="468313" y="1412875"/>
            <a:ext cx="8229600" cy="4525963"/>
          </a:xfrm>
        </p:spPr>
        <p:txBody>
          <a:bodyPr/>
          <a:lstStyle/>
          <a:p>
            <a:pPr algn="just" eaLnBrk="1" hangingPunct="1"/>
            <a:r>
              <a:rPr lang="en-GB" sz="2800" dirty="0" smtClean="0">
                <a:latin typeface="Arial" pitchFamily="34" charset="0"/>
                <a:cs typeface="Arial" pitchFamily="34" charset="0"/>
              </a:rPr>
              <a:t>Adopted on 28 July 1951 </a:t>
            </a:r>
          </a:p>
          <a:p>
            <a:pPr algn="just" eaLnBrk="1" hangingPunct="1"/>
            <a:r>
              <a:rPr lang="en-GB" sz="2800" dirty="0" smtClean="0">
                <a:latin typeface="Arial" pitchFamily="34" charset="0"/>
                <a:cs typeface="Arial" pitchFamily="34" charset="0"/>
              </a:rPr>
              <a:t>Originally restricted due to geographical and temporal limit: „(…) in Europe before 1 January 1951 (…)” </a:t>
            </a:r>
          </a:p>
          <a:p>
            <a:pPr algn="just" eaLnBrk="1" hangingPunct="1"/>
            <a:r>
              <a:rPr lang="en-GB" sz="2800" dirty="0" smtClean="0">
                <a:latin typeface="Arial" pitchFamily="34" charset="0"/>
                <a:cs typeface="Arial" pitchFamily="34" charset="0"/>
              </a:rPr>
              <a:t>Changes due to the 1967 New York Protocol relating to the Status of Refugees</a:t>
            </a:r>
          </a:p>
          <a:p>
            <a:pPr algn="just" eaLnBrk="1" hangingPunct="1"/>
            <a:r>
              <a:rPr lang="en-GB" sz="2800" dirty="0" smtClean="0">
                <a:latin typeface="Arial" pitchFamily="34" charset="0"/>
                <a:cs typeface="Arial" pitchFamily="34" charset="0"/>
              </a:rPr>
              <a:t>Regulates the legal status of refugees, lays down minimum standards of treatment and provides for their documentation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1026" name="Picture 2"/>
          <p:cNvPicPr>
            <a:picLocks noGrp="1" noChangeAspect="1" noChangeArrowheads="1"/>
          </p:cNvPicPr>
          <p:nvPr>
            <p:ph idx="1"/>
          </p:nvPr>
        </p:nvPicPr>
        <p:blipFill>
          <a:blip r:embed="rId2" cstate="print"/>
          <a:srcRect l="32101" t="37225" r="32996" b="13454"/>
          <a:stretch>
            <a:fillRect/>
          </a:stretch>
        </p:blipFill>
        <p:spPr bwMode="auto">
          <a:xfrm>
            <a:off x="179512" y="-23691"/>
            <a:ext cx="9289032" cy="738359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2050" name="Picture 2"/>
          <p:cNvPicPr>
            <a:picLocks noChangeAspect="1" noChangeArrowheads="1"/>
          </p:cNvPicPr>
          <p:nvPr/>
        </p:nvPicPr>
        <p:blipFill>
          <a:blip r:embed="rId2" cstate="print"/>
          <a:srcRect l="30116" t="37400" r="32321" b="22280"/>
          <a:stretch>
            <a:fillRect/>
          </a:stretch>
        </p:blipFill>
        <p:spPr bwMode="auto">
          <a:xfrm>
            <a:off x="-252536" y="-387424"/>
            <a:ext cx="9853496" cy="7245424"/>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dirty="0"/>
          </a:p>
        </p:txBody>
      </p:sp>
      <p:pic>
        <p:nvPicPr>
          <p:cNvPr id="4098" name="Picture 2"/>
          <p:cNvPicPr>
            <a:picLocks noChangeAspect="1" noChangeArrowheads="1"/>
          </p:cNvPicPr>
          <p:nvPr/>
        </p:nvPicPr>
        <p:blipFill>
          <a:blip r:embed="rId2" cstate="print"/>
          <a:srcRect l="32243" t="19760" r="30903" b="39920"/>
          <a:stretch>
            <a:fillRect/>
          </a:stretch>
        </p:blipFill>
        <p:spPr bwMode="auto">
          <a:xfrm>
            <a:off x="0" y="0"/>
            <a:ext cx="9468544" cy="68580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dirty="0"/>
          </a:p>
        </p:txBody>
      </p:sp>
      <p:pic>
        <p:nvPicPr>
          <p:cNvPr id="5122" name="Picture 2"/>
          <p:cNvPicPr>
            <a:picLocks noChangeAspect="1" noChangeArrowheads="1"/>
          </p:cNvPicPr>
          <p:nvPr/>
        </p:nvPicPr>
        <p:blipFill>
          <a:blip r:embed="rId2" cstate="print"/>
          <a:srcRect l="32243" t="32760" r="31611" b="23141"/>
          <a:stretch>
            <a:fillRect/>
          </a:stretch>
        </p:blipFill>
        <p:spPr bwMode="auto">
          <a:xfrm>
            <a:off x="0" y="0"/>
            <a:ext cx="9718210" cy="666936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news.bbcimg.co.uk/media/images/75206000/gif/_75206627_europe_illegal_immigration_624map.gif"/>
          <p:cNvPicPr>
            <a:picLocks noChangeAspect="1" noChangeArrowheads="1"/>
          </p:cNvPicPr>
          <p:nvPr/>
        </p:nvPicPr>
        <p:blipFill>
          <a:blip r:embed="rId2" cstate="print"/>
          <a:srcRect/>
          <a:stretch>
            <a:fillRect/>
          </a:stretch>
        </p:blipFill>
        <p:spPr bwMode="auto">
          <a:xfrm>
            <a:off x="755576" y="0"/>
            <a:ext cx="7382950" cy="6858000"/>
          </a:xfrm>
          <a:prstGeom prst="rect">
            <a:avLst/>
          </a:prstGeom>
          <a:noFill/>
        </p:spPr>
      </p:pic>
    </p:spTree>
    <p:extLst>
      <p:ext uri="{BB962C8B-B14F-4D97-AF65-F5344CB8AC3E}">
        <p14:creationId xmlns:p14="http://schemas.microsoft.com/office/powerpoint/2010/main" val="23103691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err="1" smtClean="0"/>
              <a:t>Mediterranean</a:t>
            </a:r>
            <a:r>
              <a:rPr lang="pl-PL" b="1" dirty="0" smtClean="0"/>
              <a:t> </a:t>
            </a:r>
            <a:r>
              <a:rPr lang="pl-PL" b="1" dirty="0" err="1" smtClean="0"/>
              <a:t>Refugee</a:t>
            </a:r>
            <a:r>
              <a:rPr lang="pl-PL" b="1" dirty="0" smtClean="0"/>
              <a:t> </a:t>
            </a:r>
            <a:r>
              <a:rPr lang="pl-PL" b="1" dirty="0" err="1" smtClean="0"/>
              <a:t>crisis</a:t>
            </a:r>
            <a:endParaRPr lang="pl-PL" b="1" dirty="0"/>
          </a:p>
        </p:txBody>
      </p:sp>
      <p:sp>
        <p:nvSpPr>
          <p:cNvPr id="3" name="Symbol zastępczy zawartości 2"/>
          <p:cNvSpPr>
            <a:spLocks noGrp="1"/>
          </p:cNvSpPr>
          <p:nvPr>
            <p:ph idx="1"/>
          </p:nvPr>
        </p:nvSpPr>
        <p:spPr/>
        <p:txBody>
          <a:bodyPr>
            <a:normAutofit/>
          </a:bodyPr>
          <a:lstStyle/>
          <a:p>
            <a:pPr>
              <a:buNone/>
            </a:pPr>
            <a:r>
              <a:rPr lang="pl-PL" dirty="0" smtClean="0"/>
              <a:t>	</a:t>
            </a:r>
            <a:r>
              <a:rPr lang="en-US" dirty="0" smtClean="0"/>
              <a:t>Europe is living through a maritime refugee crisis of historic proportions. </a:t>
            </a:r>
            <a:endParaRPr lang="pl-PL" dirty="0" smtClean="0"/>
          </a:p>
          <a:p>
            <a:pPr>
              <a:buNone/>
            </a:pPr>
            <a:endParaRPr lang="pl-PL" dirty="0" smtClean="0"/>
          </a:p>
          <a:p>
            <a:pPr>
              <a:buNone/>
            </a:pPr>
            <a:r>
              <a:rPr lang="pl-PL" dirty="0" smtClean="0"/>
              <a:t>	</a:t>
            </a:r>
            <a:r>
              <a:rPr lang="en-US" dirty="0" smtClean="0"/>
              <a:t>Its evolving response has become one of the continent’s defining challenges of the early 21st century, with long-lasting implications for humanitarian practice, regional stability and international public opinion.</a:t>
            </a:r>
            <a:endParaRPr lang="pl-PL" dirty="0" smtClean="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err="1" smtClean="0"/>
              <a:t>Mediterranean</a:t>
            </a:r>
            <a:r>
              <a:rPr lang="pl-PL" b="1" dirty="0" smtClean="0"/>
              <a:t> </a:t>
            </a:r>
            <a:r>
              <a:rPr lang="pl-PL" b="1" dirty="0" err="1" smtClean="0"/>
              <a:t>Refugee</a:t>
            </a:r>
            <a:r>
              <a:rPr lang="pl-PL" b="1" dirty="0" smtClean="0"/>
              <a:t> </a:t>
            </a:r>
            <a:r>
              <a:rPr lang="pl-PL" b="1" dirty="0" err="1" smtClean="0"/>
              <a:t>crisis</a:t>
            </a:r>
            <a:endParaRPr lang="pl-PL" b="1" dirty="0"/>
          </a:p>
        </p:txBody>
      </p:sp>
      <p:sp>
        <p:nvSpPr>
          <p:cNvPr id="3" name="Symbol zastępczy zawartości 2"/>
          <p:cNvSpPr>
            <a:spLocks noGrp="1"/>
          </p:cNvSpPr>
          <p:nvPr>
            <p:ph idx="1"/>
          </p:nvPr>
        </p:nvSpPr>
        <p:spPr/>
        <p:txBody>
          <a:bodyPr>
            <a:normAutofit/>
          </a:bodyPr>
          <a:lstStyle/>
          <a:p>
            <a:pPr>
              <a:buNone/>
            </a:pPr>
            <a:endParaRPr lang="en-US" dirty="0" smtClean="0"/>
          </a:p>
          <a:p>
            <a:pPr>
              <a:buNone/>
            </a:pPr>
            <a:r>
              <a:rPr lang="pl-PL" dirty="0" smtClean="0"/>
              <a:t>	</a:t>
            </a:r>
            <a:r>
              <a:rPr lang="en-US" dirty="0" smtClean="0"/>
              <a:t>In the first six months of this year, </a:t>
            </a:r>
            <a:r>
              <a:rPr lang="en-US" b="1" dirty="0" smtClean="0"/>
              <a:t>137,000 refugees and migrants </a:t>
            </a:r>
            <a:r>
              <a:rPr lang="en-US" dirty="0" smtClean="0"/>
              <a:t>crossed the Mediterranean Sea, travelling in terrible conditions upon unsafe boats and dinghies. </a:t>
            </a:r>
          </a:p>
          <a:p>
            <a:pPr>
              <a:buNone/>
            </a:pPr>
            <a:endParaRPr lang="pl-PL"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err="1" smtClean="0"/>
              <a:t>Mediterranean</a:t>
            </a:r>
            <a:r>
              <a:rPr lang="pl-PL" b="1" dirty="0" smtClean="0"/>
              <a:t> </a:t>
            </a:r>
            <a:r>
              <a:rPr lang="pl-PL" b="1" dirty="0" err="1" smtClean="0"/>
              <a:t>Refugee</a:t>
            </a:r>
            <a:r>
              <a:rPr lang="pl-PL" b="1" dirty="0" smtClean="0"/>
              <a:t> </a:t>
            </a:r>
            <a:r>
              <a:rPr lang="pl-PL" b="1" dirty="0" err="1" smtClean="0"/>
              <a:t>crisis</a:t>
            </a:r>
            <a:endParaRPr lang="pl-PL" b="1" dirty="0"/>
          </a:p>
        </p:txBody>
      </p:sp>
      <p:sp>
        <p:nvSpPr>
          <p:cNvPr id="3" name="Symbol zastępczy zawartości 2"/>
          <p:cNvSpPr>
            <a:spLocks noGrp="1"/>
          </p:cNvSpPr>
          <p:nvPr>
            <p:ph idx="1"/>
          </p:nvPr>
        </p:nvSpPr>
        <p:spPr/>
        <p:txBody>
          <a:bodyPr>
            <a:normAutofit lnSpcReduction="10000"/>
          </a:bodyPr>
          <a:lstStyle/>
          <a:p>
            <a:pPr algn="just">
              <a:buNone/>
            </a:pPr>
            <a:r>
              <a:rPr lang="pl-PL" dirty="0" smtClean="0"/>
              <a:t>	</a:t>
            </a:r>
            <a:r>
              <a:rPr lang="en-US" dirty="0" smtClean="0"/>
              <a:t>Many more tried, but didn’t make it. </a:t>
            </a:r>
            <a:endParaRPr lang="pl-PL" dirty="0" smtClean="0"/>
          </a:p>
          <a:p>
            <a:pPr algn="just">
              <a:buNone/>
            </a:pPr>
            <a:r>
              <a:rPr lang="pl-PL" dirty="0" smtClean="0"/>
              <a:t>	</a:t>
            </a:r>
            <a:r>
              <a:rPr lang="en-US" dirty="0" smtClean="0"/>
              <a:t>In mid-April 2015, </a:t>
            </a:r>
            <a:r>
              <a:rPr lang="en-US" b="1" dirty="0" smtClean="0"/>
              <a:t>800 people died </a:t>
            </a:r>
            <a:r>
              <a:rPr lang="en-US" dirty="0" smtClean="0"/>
              <a:t>in the largest refugee shipwreck on record, highlighting a staggering increase in refugees and migrants dying or missing at sea. This tragedy thrust the crisis into headlines around the world, and the EU launched a series of emergency meetings to establish a more effective joint response.</a:t>
            </a:r>
            <a:endParaRPr lang="pl-PL" dirty="0" smtClean="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63490" name="Picture 2" descr="http://emajmagazine.com/wp-content/uploads/2011/03/Lampedusa2.jpg"/>
          <p:cNvPicPr>
            <a:picLocks noChangeAspect="1" noChangeArrowheads="1"/>
          </p:cNvPicPr>
          <p:nvPr/>
        </p:nvPicPr>
        <p:blipFill>
          <a:blip r:embed="rId2" cstate="print"/>
          <a:srcRect/>
          <a:stretch>
            <a:fillRect/>
          </a:stretch>
        </p:blipFill>
        <p:spPr bwMode="auto">
          <a:xfrm>
            <a:off x="-857288" y="0"/>
            <a:ext cx="12899056" cy="685800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p:txBody>
          <a:bodyPr/>
          <a:lstStyle/>
          <a:p>
            <a:endParaRPr lang="pl-PL" dirty="0"/>
          </a:p>
        </p:txBody>
      </p:sp>
      <p:pic>
        <p:nvPicPr>
          <p:cNvPr id="6146" name="Picture 2"/>
          <p:cNvPicPr>
            <a:picLocks noChangeAspect="1" noChangeArrowheads="1"/>
          </p:cNvPicPr>
          <p:nvPr/>
        </p:nvPicPr>
        <p:blipFill>
          <a:blip r:embed="rId2" cstate="print"/>
          <a:srcRect l="25864" t="13461" r="25942" b="14720"/>
          <a:stretch>
            <a:fillRect/>
          </a:stretch>
        </p:blipFill>
        <p:spPr bwMode="auto">
          <a:xfrm>
            <a:off x="-396552" y="-1471631"/>
            <a:ext cx="9937104" cy="8329631"/>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ytuł 1"/>
          <p:cNvSpPr>
            <a:spLocks noGrp="1"/>
          </p:cNvSpPr>
          <p:nvPr>
            <p:ph type="title"/>
          </p:nvPr>
        </p:nvSpPr>
        <p:spPr/>
        <p:txBody>
          <a:bodyPr/>
          <a:lstStyle/>
          <a:p>
            <a:pPr eaLnBrk="1" hangingPunct="1"/>
            <a:r>
              <a:rPr lang="pl-PL" b="1" dirty="0" smtClean="0">
                <a:latin typeface="+mn-lt"/>
              </a:rPr>
              <a:t>WHO IS A REFUGEE?</a:t>
            </a:r>
          </a:p>
        </p:txBody>
      </p:sp>
      <p:sp>
        <p:nvSpPr>
          <p:cNvPr id="38914" name="Symbol zastępczy zawartości 2"/>
          <p:cNvSpPr>
            <a:spLocks noGrp="1"/>
          </p:cNvSpPr>
          <p:nvPr>
            <p:ph idx="1"/>
          </p:nvPr>
        </p:nvSpPr>
        <p:spPr>
          <a:xfrm>
            <a:off x="468313" y="1341438"/>
            <a:ext cx="8229600" cy="4525962"/>
          </a:xfrm>
        </p:spPr>
        <p:txBody>
          <a:bodyPr/>
          <a:lstStyle/>
          <a:p>
            <a:pPr algn="just" eaLnBrk="1" hangingPunct="1"/>
            <a:r>
              <a:rPr lang="en-US" sz="2800" dirty="0" smtClean="0">
                <a:latin typeface="Arial" pitchFamily="34" charset="0"/>
                <a:cs typeface="Arial" pitchFamily="34" charset="0"/>
              </a:rPr>
              <a:t>Art. 1 A of a 1951 Geneva Convention –</a:t>
            </a:r>
            <a:endParaRPr lang="pl-PL" sz="2800" dirty="0" smtClean="0">
              <a:latin typeface="Arial" pitchFamily="34" charset="0"/>
              <a:cs typeface="Arial" pitchFamily="34" charset="0"/>
            </a:endParaRPr>
          </a:p>
          <a:p>
            <a:pPr algn="just" eaLnBrk="1" hangingPunct="1"/>
            <a:endParaRPr lang="pl-PL" sz="2800" i="1" dirty="0">
              <a:latin typeface="Arial" pitchFamily="34" charset="0"/>
              <a:cs typeface="Arial" pitchFamily="34" charset="0"/>
            </a:endParaRPr>
          </a:p>
          <a:p>
            <a:pPr marL="0" indent="0" algn="just" eaLnBrk="1" hangingPunct="1">
              <a:buNone/>
            </a:pPr>
            <a:r>
              <a:rPr lang="pl-PL" sz="2800" i="1" dirty="0" smtClean="0">
                <a:latin typeface="Arial" pitchFamily="34" charset="0"/>
                <a:cs typeface="Arial" pitchFamily="34" charset="0"/>
              </a:rPr>
              <a:t>A person who „owing to well-founded fear of being persecuted for reasons of race, religion, nationality, membership of a particular social group or political opinion, is outside the country of his nationality and is unable or, owing to such fear, is unwilling to avail himself of the protection of that country (…)”</a:t>
            </a:r>
          </a:p>
          <a:p>
            <a:pPr algn="just" eaLnBrk="1" hangingPunct="1"/>
            <a:endParaRPr lang="pl-PL"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dirty="0"/>
          </a:p>
        </p:txBody>
      </p:sp>
      <p:pic>
        <p:nvPicPr>
          <p:cNvPr id="7170" name="Picture 2"/>
          <p:cNvPicPr>
            <a:picLocks noChangeAspect="1" noChangeArrowheads="1"/>
          </p:cNvPicPr>
          <p:nvPr/>
        </p:nvPicPr>
        <p:blipFill>
          <a:blip r:embed="rId2" cstate="print"/>
          <a:srcRect l="25864" t="24800" r="25942" b="14720"/>
          <a:stretch>
            <a:fillRect/>
          </a:stretch>
        </p:blipFill>
        <p:spPr bwMode="auto">
          <a:xfrm>
            <a:off x="-343054" y="0"/>
            <a:ext cx="9715500" cy="68580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dirty="0"/>
          </a:p>
        </p:txBody>
      </p:sp>
      <p:pic>
        <p:nvPicPr>
          <p:cNvPr id="9218" name="Picture 2"/>
          <p:cNvPicPr>
            <a:picLocks noChangeAspect="1" noChangeArrowheads="1"/>
          </p:cNvPicPr>
          <p:nvPr/>
        </p:nvPicPr>
        <p:blipFill>
          <a:blip r:embed="rId2" cstate="print"/>
          <a:srcRect l="8146" t="36140" r="43660" b="12201"/>
          <a:stretch>
            <a:fillRect/>
          </a:stretch>
        </p:blipFill>
        <p:spPr bwMode="auto">
          <a:xfrm>
            <a:off x="0" y="0"/>
            <a:ext cx="9269959" cy="68580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Life </a:t>
            </a:r>
            <a:r>
              <a:rPr lang="pl-PL" dirty="0" err="1" smtClean="0"/>
              <a:t>expectancy</a:t>
            </a:r>
            <a:endParaRPr lang="pl-PL" dirty="0"/>
          </a:p>
        </p:txBody>
      </p:sp>
      <p:sp>
        <p:nvSpPr>
          <p:cNvPr id="3" name="Symbol zastępczy zawartości 2"/>
          <p:cNvSpPr>
            <a:spLocks noGrp="1"/>
          </p:cNvSpPr>
          <p:nvPr>
            <p:ph idx="1"/>
          </p:nvPr>
        </p:nvSpPr>
        <p:spPr/>
        <p:txBody>
          <a:bodyPr/>
          <a:lstStyle/>
          <a:p>
            <a:endParaRPr lang="pl-PL"/>
          </a:p>
        </p:txBody>
      </p:sp>
      <p:pic>
        <p:nvPicPr>
          <p:cNvPr id="10242" name="Picture 2"/>
          <p:cNvPicPr>
            <a:picLocks noChangeAspect="1" noChangeArrowheads="1"/>
          </p:cNvPicPr>
          <p:nvPr/>
        </p:nvPicPr>
        <p:blipFill>
          <a:blip r:embed="rId2" cstate="print"/>
          <a:srcRect l="24447" t="27320" r="25233" b="24800"/>
          <a:stretch>
            <a:fillRect/>
          </a:stretch>
        </p:blipFill>
        <p:spPr bwMode="auto">
          <a:xfrm>
            <a:off x="0" y="620688"/>
            <a:ext cx="9396536" cy="5884372"/>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60418" name="Picture 2" descr="http://www.hurriyetdailynews.com/images/news/201410/n_72508_1.jpg"/>
          <p:cNvPicPr>
            <a:picLocks noChangeAspect="1" noChangeArrowheads="1"/>
          </p:cNvPicPr>
          <p:nvPr/>
        </p:nvPicPr>
        <p:blipFill>
          <a:blip r:embed="rId2" cstate="print"/>
          <a:srcRect/>
          <a:stretch>
            <a:fillRect/>
          </a:stretch>
        </p:blipFill>
        <p:spPr bwMode="auto">
          <a:xfrm>
            <a:off x="-2450968" y="-214338"/>
            <a:ext cx="12649382" cy="7072338"/>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err="1" smtClean="0"/>
              <a:t>Mediterranean</a:t>
            </a:r>
            <a:r>
              <a:rPr lang="pl-PL" b="1" dirty="0" smtClean="0"/>
              <a:t> </a:t>
            </a:r>
            <a:r>
              <a:rPr lang="pl-PL" b="1" dirty="0" err="1" smtClean="0"/>
              <a:t>Refugee</a:t>
            </a:r>
            <a:r>
              <a:rPr lang="pl-PL" b="1" dirty="0" smtClean="0"/>
              <a:t> </a:t>
            </a:r>
            <a:r>
              <a:rPr lang="pl-PL" b="1" dirty="0" err="1" smtClean="0"/>
              <a:t>crisis</a:t>
            </a:r>
            <a:endParaRPr lang="pl-PL" b="1" dirty="0"/>
          </a:p>
        </p:txBody>
      </p:sp>
      <p:sp>
        <p:nvSpPr>
          <p:cNvPr id="3" name="Symbol zastępczy zawartości 2"/>
          <p:cNvSpPr>
            <a:spLocks noGrp="1"/>
          </p:cNvSpPr>
          <p:nvPr>
            <p:ph idx="1"/>
          </p:nvPr>
        </p:nvSpPr>
        <p:spPr/>
        <p:txBody>
          <a:bodyPr>
            <a:normAutofit lnSpcReduction="10000"/>
          </a:bodyPr>
          <a:lstStyle/>
          <a:p>
            <a:pPr>
              <a:buNone/>
            </a:pPr>
            <a:endParaRPr lang="en-US" dirty="0" smtClean="0"/>
          </a:p>
          <a:p>
            <a:pPr algn="just">
              <a:buNone/>
            </a:pPr>
            <a:r>
              <a:rPr lang="pl-PL" dirty="0" smtClean="0"/>
              <a:t>	</a:t>
            </a:r>
            <a:r>
              <a:rPr lang="en-US" dirty="0" smtClean="0"/>
              <a:t>These events raise profound questions. Who are the people arriving on Europe’s southern shores, where are they coming from, and why? </a:t>
            </a:r>
            <a:endParaRPr lang="pl-PL" dirty="0" smtClean="0"/>
          </a:p>
          <a:p>
            <a:pPr algn="just">
              <a:buNone/>
            </a:pPr>
            <a:r>
              <a:rPr lang="pl-PL" dirty="0" smtClean="0"/>
              <a:t>	</a:t>
            </a:r>
            <a:r>
              <a:rPr lang="en-US" dirty="0" smtClean="0"/>
              <a:t>How can Europe best help them, both to alleviate the suffering that drives them further from their homes, and to address its root causes?</a:t>
            </a:r>
          </a:p>
          <a:p>
            <a:pPr>
              <a:buNone/>
            </a:pPr>
            <a:endParaRPr lang="pl-PL"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64514" name="Picture 2" descr="https://pbs.twimg.com/media/BxpzZeVIcAAC3LT.jpg"/>
          <p:cNvPicPr>
            <a:picLocks noChangeAspect="1" noChangeArrowheads="1"/>
          </p:cNvPicPr>
          <p:nvPr/>
        </p:nvPicPr>
        <p:blipFill>
          <a:blip r:embed="rId2" cstate="print"/>
          <a:srcRect/>
          <a:stretch>
            <a:fillRect/>
          </a:stretch>
        </p:blipFill>
        <p:spPr bwMode="auto">
          <a:xfrm>
            <a:off x="1071538" y="26410"/>
            <a:ext cx="6953272" cy="683159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err="1" smtClean="0"/>
              <a:t>European</a:t>
            </a:r>
            <a:r>
              <a:rPr lang="pl-PL" b="1" dirty="0" smtClean="0"/>
              <a:t> </a:t>
            </a:r>
            <a:r>
              <a:rPr lang="pl-PL" b="1" dirty="0" err="1" smtClean="0"/>
              <a:t>Court</a:t>
            </a:r>
            <a:r>
              <a:rPr lang="pl-PL" b="1" dirty="0" smtClean="0"/>
              <a:t> of </a:t>
            </a:r>
            <a:r>
              <a:rPr lang="pl-PL" b="1" dirty="0" err="1" smtClean="0"/>
              <a:t>Human</a:t>
            </a:r>
            <a:r>
              <a:rPr lang="pl-PL" b="1" dirty="0" smtClean="0"/>
              <a:t> </a:t>
            </a:r>
            <a:r>
              <a:rPr lang="pl-PL" b="1" dirty="0" err="1" smtClean="0"/>
              <a:t>Rights</a:t>
            </a:r>
            <a:endParaRPr lang="pl-PL" b="1" dirty="0"/>
          </a:p>
        </p:txBody>
      </p:sp>
      <p:sp>
        <p:nvSpPr>
          <p:cNvPr id="3" name="Symbol zastępczy zawartości 2"/>
          <p:cNvSpPr>
            <a:spLocks noGrp="1"/>
          </p:cNvSpPr>
          <p:nvPr>
            <p:ph idx="1"/>
          </p:nvPr>
        </p:nvSpPr>
        <p:spPr/>
        <p:txBody>
          <a:bodyPr>
            <a:normAutofit fontScale="77500" lnSpcReduction="20000"/>
          </a:bodyPr>
          <a:lstStyle/>
          <a:p>
            <a:pPr algn="just">
              <a:buNone/>
            </a:pPr>
            <a:r>
              <a:rPr lang="en-US" b="1" i="1" dirty="0" err="1" smtClean="0"/>
              <a:t>Hirsi</a:t>
            </a:r>
            <a:r>
              <a:rPr lang="en-US" b="1" i="1" dirty="0" smtClean="0"/>
              <a:t> </a:t>
            </a:r>
            <a:r>
              <a:rPr lang="en-US" b="1" i="1" dirty="0" err="1" smtClean="0"/>
              <a:t>Jamaa</a:t>
            </a:r>
            <a:r>
              <a:rPr lang="en-US" b="1" i="1" dirty="0" smtClean="0"/>
              <a:t> and Others v. Italy</a:t>
            </a:r>
            <a:r>
              <a:rPr lang="pl-PL" b="1" i="1" dirty="0" smtClean="0"/>
              <a:t> (2012)</a:t>
            </a:r>
            <a:r>
              <a:rPr lang="en-US" b="1" dirty="0" smtClean="0"/>
              <a:t> </a:t>
            </a:r>
            <a:r>
              <a:rPr lang="en-US" dirty="0" smtClean="0"/>
              <a:t>is the first case in which the European Court of Human Rights delivers a judgment on interception-at-sea. </a:t>
            </a:r>
            <a:endParaRPr lang="pl-PL" dirty="0" smtClean="0"/>
          </a:p>
          <a:p>
            <a:pPr algn="just">
              <a:buNone/>
            </a:pPr>
            <a:endParaRPr lang="pl-PL" dirty="0" smtClean="0"/>
          </a:p>
          <a:p>
            <a:pPr algn="just">
              <a:buNone/>
            </a:pPr>
            <a:r>
              <a:rPr lang="pl-PL" dirty="0" err="1" smtClean="0"/>
              <a:t>Violations</a:t>
            </a:r>
            <a:r>
              <a:rPr lang="pl-PL" dirty="0" smtClean="0"/>
              <a:t> of </a:t>
            </a:r>
            <a:r>
              <a:rPr lang="pl-PL" b="1" dirty="0" err="1" smtClean="0"/>
              <a:t>Article</a:t>
            </a:r>
            <a:r>
              <a:rPr lang="en-US" b="1" dirty="0" smtClean="0"/>
              <a:t> 3 ECHR </a:t>
            </a:r>
            <a:r>
              <a:rPr lang="en-US" dirty="0" smtClean="0"/>
              <a:t>prohibiting inhuman and degrading treatment on a double count (risk of ill-treatment in Libya and risk of repatriation from Libya to countries where ill-treatment is rife), </a:t>
            </a:r>
            <a:endParaRPr lang="pl-PL" dirty="0" smtClean="0"/>
          </a:p>
          <a:p>
            <a:pPr algn="just">
              <a:buNone/>
            </a:pPr>
            <a:r>
              <a:rPr lang="en-US" dirty="0" smtClean="0"/>
              <a:t>a violation </a:t>
            </a:r>
            <a:r>
              <a:rPr lang="en-US" b="1" dirty="0" smtClean="0"/>
              <a:t>of Article 4 </a:t>
            </a:r>
            <a:r>
              <a:rPr lang="en-US" dirty="0" smtClean="0"/>
              <a:t>of Protocol no. 4 prohibiting collective expulsion and </a:t>
            </a:r>
            <a:endParaRPr lang="pl-PL" dirty="0" smtClean="0"/>
          </a:p>
          <a:p>
            <a:pPr algn="just">
              <a:buNone/>
            </a:pPr>
            <a:r>
              <a:rPr lang="en-US" dirty="0" smtClean="0"/>
              <a:t>a violation of </a:t>
            </a:r>
            <a:r>
              <a:rPr lang="en-US" b="1" dirty="0" smtClean="0"/>
              <a:t>Article 13 ECHR </a:t>
            </a:r>
            <a:r>
              <a:rPr lang="en-US" dirty="0" smtClean="0"/>
              <a:t>guaranteeing a domestic remedy for any arguable complaint of a violation of the Convention.</a:t>
            </a:r>
            <a:endParaRPr lang="pl-PL"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A NEW HOPE?</a:t>
            </a:r>
            <a:endParaRPr lang="pl-PL" b="1" dirty="0"/>
          </a:p>
        </p:txBody>
      </p:sp>
      <p:sp>
        <p:nvSpPr>
          <p:cNvPr id="3" name="Symbol zastępczy zawartości 2"/>
          <p:cNvSpPr>
            <a:spLocks noGrp="1"/>
          </p:cNvSpPr>
          <p:nvPr>
            <p:ph idx="1"/>
          </p:nvPr>
        </p:nvSpPr>
        <p:spPr/>
        <p:txBody>
          <a:bodyPr/>
          <a:lstStyle/>
          <a:p>
            <a:pPr algn="just">
              <a:buNone/>
            </a:pPr>
            <a:r>
              <a:rPr lang="pl-PL" dirty="0" smtClean="0"/>
              <a:t>	</a:t>
            </a:r>
            <a:r>
              <a:rPr lang="en-US" dirty="0" smtClean="0"/>
              <a:t>The number of deaths at sea rose to record levels in </a:t>
            </a:r>
            <a:r>
              <a:rPr lang="en-US" b="1" dirty="0" smtClean="0"/>
              <a:t>April 2015</a:t>
            </a:r>
            <a:r>
              <a:rPr lang="en-US" dirty="0" smtClean="0"/>
              <a:t>, then dropped significantly in </a:t>
            </a:r>
            <a:r>
              <a:rPr lang="en-US" b="1" dirty="0" smtClean="0"/>
              <a:t>May and June</a:t>
            </a:r>
            <a:r>
              <a:rPr lang="en-US" dirty="0" smtClean="0"/>
              <a:t>. While many factors contributed to the recent decline, improved European-led search-and-rescue operations beginning in May have had an immediate and positive impact. Yet the peak months still lie ahead. </a:t>
            </a:r>
            <a:endParaRPr lang="pl-PL"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11266" name="Picture 2" descr="http://nawaat.org/portail/wp-content/uploads/2015/06/EU-migration-plan-political-cartoon.png"/>
          <p:cNvPicPr>
            <a:picLocks noChangeAspect="1" noChangeArrowheads="1"/>
          </p:cNvPicPr>
          <p:nvPr/>
        </p:nvPicPr>
        <p:blipFill>
          <a:blip r:embed="rId2" cstate="print"/>
          <a:srcRect/>
          <a:stretch>
            <a:fillRect/>
          </a:stretch>
        </p:blipFill>
        <p:spPr bwMode="auto">
          <a:xfrm>
            <a:off x="0" y="0"/>
            <a:ext cx="9536225" cy="6597352"/>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pPr algn="ctr">
              <a:buNone/>
            </a:pPr>
            <a:endParaRPr lang="pl-PL" b="1" dirty="0" smtClean="0"/>
          </a:p>
          <a:p>
            <a:pPr algn="ctr">
              <a:buNone/>
            </a:pPr>
            <a:endParaRPr lang="pl-PL" b="1" dirty="0" smtClean="0"/>
          </a:p>
          <a:p>
            <a:pPr algn="ctr">
              <a:buNone/>
            </a:pPr>
            <a:r>
              <a:rPr lang="pl-PL" b="1" dirty="0" smtClean="0"/>
              <a:t>EU AGENDA…</a:t>
            </a:r>
            <a:endParaRPr lang="pl-PL"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ytuł 1"/>
          <p:cNvSpPr>
            <a:spLocks noGrp="1"/>
          </p:cNvSpPr>
          <p:nvPr>
            <p:ph type="title"/>
          </p:nvPr>
        </p:nvSpPr>
        <p:spPr/>
        <p:txBody>
          <a:bodyPr>
            <a:normAutofit fontScale="90000"/>
          </a:bodyPr>
          <a:lstStyle/>
          <a:p>
            <a:pPr eaLnBrk="1" hangingPunct="1"/>
            <a:r>
              <a:rPr lang="pl-PL" b="1" dirty="0" smtClean="0">
                <a:latin typeface="+mn-lt"/>
              </a:rPr>
              <a:t>MAIN ELEMENTS OF REFUGEE DEFINITION</a:t>
            </a:r>
          </a:p>
        </p:txBody>
      </p:sp>
      <p:sp>
        <p:nvSpPr>
          <p:cNvPr id="39938" name="Symbol zastępczy zawartości 2"/>
          <p:cNvSpPr>
            <a:spLocks noGrp="1"/>
          </p:cNvSpPr>
          <p:nvPr>
            <p:ph idx="1"/>
          </p:nvPr>
        </p:nvSpPr>
        <p:spPr>
          <a:xfrm>
            <a:off x="395288" y="2133600"/>
            <a:ext cx="8229600" cy="3771900"/>
          </a:xfrm>
        </p:spPr>
        <p:txBody>
          <a:bodyPr/>
          <a:lstStyle/>
          <a:p>
            <a:pPr algn="ctr" eaLnBrk="1" hangingPunct="1">
              <a:buFont typeface="Wingdings 2" pitchFamily="18" charset="2"/>
              <a:buNone/>
            </a:pPr>
            <a:r>
              <a:rPr lang="pl-PL" sz="2800" dirty="0" smtClean="0">
                <a:latin typeface="Arial" pitchFamily="34" charset="0"/>
                <a:cs typeface="Arial" pitchFamily="34" charset="0"/>
              </a:rPr>
              <a:t>well – founded fear</a:t>
            </a:r>
          </a:p>
          <a:p>
            <a:pPr algn="ctr" eaLnBrk="1" hangingPunct="1">
              <a:buFont typeface="Wingdings 2" pitchFamily="18" charset="2"/>
              <a:buNone/>
            </a:pPr>
            <a:r>
              <a:rPr lang="pl-PL" sz="2800" dirty="0" smtClean="0">
                <a:latin typeface="Arial" pitchFamily="34" charset="0"/>
                <a:cs typeface="Arial" pitchFamily="34" charset="0"/>
              </a:rPr>
              <a:t>of persecution</a:t>
            </a:r>
          </a:p>
          <a:p>
            <a:pPr algn="ctr" eaLnBrk="1" hangingPunct="1">
              <a:buFont typeface="Wingdings 2" pitchFamily="18" charset="2"/>
              <a:buNone/>
            </a:pPr>
            <a:r>
              <a:rPr lang="pl-PL" sz="2800" dirty="0" smtClean="0">
                <a:latin typeface="Arial" pitchFamily="34" charset="0"/>
                <a:cs typeface="Arial" pitchFamily="34" charset="0"/>
              </a:rPr>
              <a:t>based on one of 5 grounds</a:t>
            </a:r>
          </a:p>
          <a:p>
            <a:pPr algn="ctr" eaLnBrk="1" hangingPunct="1">
              <a:buFont typeface="Wingdings 2" pitchFamily="18" charset="2"/>
              <a:buNone/>
            </a:pPr>
            <a:r>
              <a:rPr lang="pl-PL" sz="2800" dirty="0" smtClean="0">
                <a:latin typeface="Arial" pitchFamily="34" charset="0"/>
                <a:cs typeface="Arial" pitchFamily="34" charset="0"/>
              </a:rPr>
              <a:t>lack of the protection of the country</a:t>
            </a:r>
          </a:p>
          <a:p>
            <a:pPr algn="ctr" eaLnBrk="1" hangingPunct="1">
              <a:buFont typeface="Wingdings 2" pitchFamily="18" charset="2"/>
              <a:buNone/>
            </a:pPr>
            <a:r>
              <a:rPr lang="pl-PL" sz="2800" dirty="0" smtClean="0">
                <a:latin typeface="Arial" pitchFamily="34" charset="0"/>
                <a:cs typeface="Arial" pitchFamily="34" charset="0"/>
              </a:rPr>
              <a:t>person outside the country of the nationality</a:t>
            </a:r>
          </a:p>
          <a:p>
            <a:pPr eaLnBrk="1" hangingPunct="1"/>
            <a:endParaRPr lang="pl-PL"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91138" name="Picture 2" descr="http://www.gdr-elsj.eu/wp-content/uploads/2015/06/rel-en.png"/>
          <p:cNvPicPr>
            <a:picLocks noChangeAspect="1" noChangeArrowheads="1"/>
          </p:cNvPicPr>
          <p:nvPr/>
        </p:nvPicPr>
        <p:blipFill>
          <a:blip r:embed="rId2" cstate="print"/>
          <a:srcRect/>
          <a:stretch>
            <a:fillRect/>
          </a:stretch>
        </p:blipFill>
        <p:spPr bwMode="auto">
          <a:xfrm>
            <a:off x="179512" y="-243408"/>
            <a:ext cx="8509942" cy="7414353"/>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92162" name="Picture 2" descr="http://www.gdr-elsj.eu/wp-content/uploads/2015/06/Res-en.png"/>
          <p:cNvPicPr>
            <a:picLocks noChangeAspect="1" noChangeArrowheads="1"/>
          </p:cNvPicPr>
          <p:nvPr/>
        </p:nvPicPr>
        <p:blipFill>
          <a:blip r:embed="rId2" cstate="print"/>
          <a:srcRect/>
          <a:stretch>
            <a:fillRect/>
          </a:stretch>
        </p:blipFill>
        <p:spPr bwMode="auto">
          <a:xfrm>
            <a:off x="-540568" y="404664"/>
            <a:ext cx="10141734" cy="6048672"/>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pPr>
              <a:buNone/>
            </a:pPr>
            <a:endParaRPr lang="pl-PL" dirty="0" smtClean="0"/>
          </a:p>
          <a:p>
            <a:pPr>
              <a:buNone/>
            </a:pPr>
            <a:endParaRPr lang="pl-PL" dirty="0" smtClean="0"/>
          </a:p>
          <a:p>
            <a:pPr algn="ctr">
              <a:buNone/>
            </a:pPr>
            <a:r>
              <a:rPr lang="pl-PL" b="1" dirty="0" err="1" smtClean="0"/>
              <a:t>Building</a:t>
            </a:r>
            <a:r>
              <a:rPr lang="pl-PL" b="1" dirty="0" smtClean="0"/>
              <a:t> </a:t>
            </a:r>
            <a:r>
              <a:rPr lang="pl-PL" b="1" dirty="0" err="1" smtClean="0"/>
              <a:t>walls</a:t>
            </a:r>
            <a:r>
              <a:rPr lang="pl-PL" b="1" dirty="0" smtClean="0"/>
              <a:t>…</a:t>
            </a:r>
            <a:endParaRPr lang="pl-PL" b="1"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67586" name="Picture 2" descr="bulgaria"/>
          <p:cNvPicPr>
            <a:picLocks noChangeAspect="1" noChangeArrowheads="1"/>
          </p:cNvPicPr>
          <p:nvPr/>
        </p:nvPicPr>
        <p:blipFill>
          <a:blip r:embed="rId2" cstate="print"/>
          <a:srcRect/>
          <a:stretch>
            <a:fillRect/>
          </a:stretch>
        </p:blipFill>
        <p:spPr bwMode="auto">
          <a:xfrm>
            <a:off x="-285784" y="0"/>
            <a:ext cx="10001315" cy="685800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66562" name="Picture 2" descr="grecja"/>
          <p:cNvPicPr>
            <a:picLocks noChangeAspect="1" noChangeArrowheads="1"/>
          </p:cNvPicPr>
          <p:nvPr/>
        </p:nvPicPr>
        <p:blipFill>
          <a:blip r:embed="rId2" cstate="print"/>
          <a:srcRect/>
          <a:stretch>
            <a:fillRect/>
          </a:stretch>
        </p:blipFill>
        <p:spPr bwMode="auto">
          <a:xfrm>
            <a:off x="-607287" y="0"/>
            <a:ext cx="10287000" cy="685800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65538" name="Picture 2" descr="ceuta"/>
          <p:cNvPicPr>
            <a:picLocks noChangeAspect="1" noChangeArrowheads="1"/>
          </p:cNvPicPr>
          <p:nvPr/>
        </p:nvPicPr>
        <p:blipFill>
          <a:blip r:embed="rId2" cstate="print"/>
          <a:srcRect/>
          <a:stretch>
            <a:fillRect/>
          </a:stretch>
        </p:blipFill>
        <p:spPr bwMode="auto">
          <a:xfrm>
            <a:off x="0" y="-267869"/>
            <a:ext cx="10167944" cy="7625959"/>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pPr algn="ctr">
              <a:buNone/>
            </a:pPr>
            <a:r>
              <a:rPr lang="pl-PL" b="1" dirty="0" smtClean="0"/>
              <a:t>	</a:t>
            </a:r>
          </a:p>
          <a:p>
            <a:pPr algn="ctr">
              <a:buNone/>
            </a:pPr>
            <a:r>
              <a:rPr lang="pl-PL" b="1" dirty="0" smtClean="0"/>
              <a:t>New </a:t>
            </a:r>
            <a:r>
              <a:rPr lang="pl-PL" b="1" dirty="0" err="1" smtClean="0"/>
              <a:t>walls</a:t>
            </a:r>
            <a:r>
              <a:rPr lang="pl-PL" b="1" dirty="0" smtClean="0"/>
              <a:t> </a:t>
            </a:r>
            <a:r>
              <a:rPr lang="pl-PL" b="1" dirty="0" err="1" smtClean="0"/>
              <a:t>are</a:t>
            </a:r>
            <a:r>
              <a:rPr lang="pl-PL" b="1" dirty="0" smtClean="0"/>
              <a:t> </a:t>
            </a:r>
            <a:r>
              <a:rPr lang="pl-PL" b="1" dirty="0" err="1" smtClean="0"/>
              <a:t>planned</a:t>
            </a:r>
            <a:r>
              <a:rPr lang="pl-PL" b="1" dirty="0" smtClean="0"/>
              <a:t>. </a:t>
            </a:r>
            <a:r>
              <a:rPr lang="pl-PL" b="1" dirty="0" err="1" smtClean="0"/>
              <a:t>Recently</a:t>
            </a:r>
            <a:r>
              <a:rPr lang="pl-PL" b="1" dirty="0" smtClean="0"/>
              <a:t> </a:t>
            </a:r>
            <a:r>
              <a:rPr lang="pl-PL" b="1" dirty="0" err="1" smtClean="0"/>
              <a:t>Hungary</a:t>
            </a:r>
            <a:r>
              <a:rPr lang="pl-PL" b="1" dirty="0" smtClean="0"/>
              <a:t> </a:t>
            </a:r>
            <a:r>
              <a:rPr lang="pl-PL" b="1" dirty="0" err="1" smtClean="0"/>
              <a:t>annouced</a:t>
            </a:r>
            <a:r>
              <a:rPr lang="pl-PL" b="1" dirty="0" smtClean="0"/>
              <a:t> a </a:t>
            </a:r>
            <a:r>
              <a:rPr lang="pl-PL" b="1" dirty="0" err="1" smtClean="0"/>
              <a:t>similar</a:t>
            </a:r>
            <a:r>
              <a:rPr lang="pl-PL" b="1" dirty="0" smtClean="0"/>
              <a:t> </a:t>
            </a:r>
            <a:r>
              <a:rPr lang="pl-PL" b="1" dirty="0" err="1" smtClean="0"/>
              <a:t>wall</a:t>
            </a:r>
            <a:r>
              <a:rPr lang="pl-PL" b="1" dirty="0" smtClean="0"/>
              <a:t>/</a:t>
            </a:r>
            <a:r>
              <a:rPr lang="pl-PL" b="1" dirty="0" err="1" smtClean="0"/>
              <a:t>fence</a:t>
            </a:r>
            <a:r>
              <a:rPr lang="pl-PL" b="1" dirty="0" smtClean="0"/>
              <a:t> to be </a:t>
            </a:r>
            <a:r>
              <a:rPr lang="pl-PL" b="1" dirty="0" err="1" smtClean="0"/>
              <a:t>built</a:t>
            </a:r>
            <a:r>
              <a:rPr lang="pl-PL" b="1" dirty="0" smtClean="0"/>
              <a:t> </a:t>
            </a:r>
            <a:r>
              <a:rPr lang="pl-PL" b="1" dirty="0" err="1" smtClean="0"/>
              <a:t>along</a:t>
            </a:r>
            <a:r>
              <a:rPr lang="pl-PL" b="1" dirty="0" smtClean="0"/>
              <a:t> </a:t>
            </a:r>
            <a:r>
              <a:rPr lang="pl-PL" b="1" dirty="0" err="1" smtClean="0"/>
              <a:t>the</a:t>
            </a:r>
            <a:r>
              <a:rPr lang="pl-PL" b="1" dirty="0" smtClean="0"/>
              <a:t> </a:t>
            </a:r>
            <a:r>
              <a:rPr lang="pl-PL" b="1" dirty="0" err="1" smtClean="0"/>
              <a:t>border</a:t>
            </a:r>
            <a:r>
              <a:rPr lang="pl-PL" b="1" dirty="0" smtClean="0"/>
              <a:t> </a:t>
            </a:r>
            <a:r>
              <a:rPr lang="pl-PL" b="1" dirty="0" err="1" smtClean="0"/>
              <a:t>with</a:t>
            </a:r>
            <a:r>
              <a:rPr lang="pl-PL" b="1" dirty="0" smtClean="0"/>
              <a:t> Serbia</a:t>
            </a:r>
            <a:endParaRPr lang="pl-PL" b="1"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97282" name="Picture 2" descr="http://interactive.guim.co.uk/uploader/embed/2015/06/hungary_migration_fence/giv-21277hCHaGrWwbKqN/img/hungary_migration_wall-3-0-0.png"/>
          <p:cNvPicPr>
            <a:picLocks noChangeAspect="1" noChangeArrowheads="1"/>
          </p:cNvPicPr>
          <p:nvPr/>
        </p:nvPicPr>
        <p:blipFill>
          <a:blip r:embed="rId2" cstate="print"/>
          <a:srcRect t="1881" b="79582"/>
          <a:stretch>
            <a:fillRect/>
          </a:stretch>
        </p:blipFill>
        <p:spPr bwMode="auto">
          <a:xfrm>
            <a:off x="-396552" y="980728"/>
            <a:ext cx="10099261" cy="4248472"/>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4" name="Picture 2" descr="http://interactive.guim.co.uk/uploader/embed/2015/06/hungary_migration_fence/giv-21277hCHaGrWwbKqN/img/hungary_migration_wall-3-0-0.png"/>
          <p:cNvPicPr>
            <a:picLocks noChangeAspect="1" noChangeArrowheads="1"/>
          </p:cNvPicPr>
          <p:nvPr/>
        </p:nvPicPr>
        <p:blipFill>
          <a:blip r:embed="rId2" cstate="print"/>
          <a:srcRect t="21224" b="39390"/>
          <a:stretch>
            <a:fillRect/>
          </a:stretch>
        </p:blipFill>
        <p:spPr bwMode="auto">
          <a:xfrm>
            <a:off x="827584" y="0"/>
            <a:ext cx="7608247" cy="6800415"/>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pPr algn="ctr">
              <a:buNone/>
            </a:pPr>
            <a:endParaRPr lang="pl-PL" b="1" dirty="0" smtClean="0"/>
          </a:p>
          <a:p>
            <a:pPr algn="ctr">
              <a:buNone/>
            </a:pPr>
            <a:endParaRPr lang="pl-PL" b="1" dirty="0" smtClean="0"/>
          </a:p>
          <a:p>
            <a:pPr algn="ctr">
              <a:buNone/>
            </a:pPr>
            <a:r>
              <a:rPr lang="pl-PL" b="1" dirty="0" smtClean="0"/>
              <a:t>More </a:t>
            </a:r>
            <a:r>
              <a:rPr lang="pl-PL" b="1" dirty="0" err="1" smtClean="0"/>
              <a:t>about</a:t>
            </a:r>
            <a:r>
              <a:rPr lang="pl-PL" b="1" dirty="0" smtClean="0"/>
              <a:t> Halina </a:t>
            </a:r>
            <a:r>
              <a:rPr lang="pl-PL" b="1" dirty="0" err="1" smtClean="0"/>
              <a:t>Niec</a:t>
            </a:r>
            <a:r>
              <a:rPr lang="pl-PL" b="1" dirty="0" smtClean="0"/>
              <a:t> Legal </a:t>
            </a:r>
            <a:r>
              <a:rPr lang="pl-PL" b="1" dirty="0" err="1" smtClean="0"/>
              <a:t>Aid</a:t>
            </a:r>
            <a:r>
              <a:rPr lang="pl-PL" b="1" dirty="0" smtClean="0"/>
              <a:t> Center…</a:t>
            </a:r>
            <a:endParaRPr lang="pl-PL"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en-US" b="1" dirty="0" smtClean="0"/>
              <a:t>Article 6</a:t>
            </a:r>
            <a:br>
              <a:rPr lang="en-US" b="1" dirty="0" smtClean="0"/>
            </a:br>
            <a:r>
              <a:rPr lang="en-US" b="1" dirty="0" smtClean="0"/>
              <a:t>Actors of persecution or serious harm</a:t>
            </a:r>
            <a:br>
              <a:rPr lang="en-US" b="1" dirty="0" smtClean="0"/>
            </a:br>
            <a:endParaRPr lang="pl-PL" dirty="0"/>
          </a:p>
        </p:txBody>
      </p:sp>
      <p:sp>
        <p:nvSpPr>
          <p:cNvPr id="3" name="Symbol zastępczy zawartości 2"/>
          <p:cNvSpPr>
            <a:spLocks noGrp="1"/>
          </p:cNvSpPr>
          <p:nvPr>
            <p:ph idx="1"/>
          </p:nvPr>
        </p:nvSpPr>
        <p:spPr/>
        <p:txBody>
          <a:bodyPr>
            <a:normAutofit fontScale="77500" lnSpcReduction="20000"/>
          </a:bodyPr>
          <a:lstStyle/>
          <a:p>
            <a:pPr>
              <a:buNone/>
            </a:pPr>
            <a:endParaRPr lang="en-US" b="1" dirty="0" smtClean="0"/>
          </a:p>
          <a:p>
            <a:pPr>
              <a:buNone/>
            </a:pPr>
            <a:r>
              <a:rPr lang="en-US" dirty="0" smtClean="0"/>
              <a:t>Actors of persecution or serious harm include:</a:t>
            </a:r>
          </a:p>
          <a:p>
            <a:pPr>
              <a:buNone/>
            </a:pPr>
            <a:r>
              <a:rPr lang="en-US" dirty="0" smtClean="0"/>
              <a:t>(a) the State;</a:t>
            </a:r>
          </a:p>
          <a:p>
            <a:pPr>
              <a:buNone/>
            </a:pPr>
            <a:r>
              <a:rPr lang="en-US" dirty="0" smtClean="0"/>
              <a:t>(b) parties or </a:t>
            </a:r>
            <a:r>
              <a:rPr lang="en-US" dirty="0" err="1" smtClean="0"/>
              <a:t>organisations</a:t>
            </a:r>
            <a:r>
              <a:rPr lang="en-US" dirty="0" smtClean="0"/>
              <a:t> controlling the State or a substantial </a:t>
            </a:r>
          </a:p>
          <a:p>
            <a:pPr>
              <a:buNone/>
            </a:pPr>
            <a:r>
              <a:rPr lang="en-US" dirty="0" smtClean="0"/>
              <a:t>part of the territory of the State;</a:t>
            </a:r>
          </a:p>
          <a:p>
            <a:pPr>
              <a:buNone/>
            </a:pPr>
            <a:r>
              <a:rPr lang="en-US" dirty="0" smtClean="0"/>
              <a:t>(c) non-State actors, if it can be demonstrated that the actors </a:t>
            </a:r>
          </a:p>
          <a:p>
            <a:pPr>
              <a:buNone/>
            </a:pPr>
            <a:r>
              <a:rPr lang="en-US" dirty="0" smtClean="0"/>
              <a:t>mentioned in points (a) and (b), including international </a:t>
            </a:r>
          </a:p>
          <a:p>
            <a:pPr>
              <a:buNone/>
            </a:pPr>
            <a:r>
              <a:rPr lang="en-US" dirty="0" err="1" smtClean="0"/>
              <a:t>organisations</a:t>
            </a:r>
            <a:r>
              <a:rPr lang="en-US" dirty="0" smtClean="0"/>
              <a:t>, are unable or unwilling to provide protection </a:t>
            </a:r>
          </a:p>
          <a:p>
            <a:pPr>
              <a:buNone/>
            </a:pPr>
            <a:r>
              <a:rPr lang="en-US" dirty="0" smtClean="0"/>
              <a:t>against persecution or serious harm as defined in Article 7</a:t>
            </a:r>
          </a:p>
          <a:p>
            <a:pPr>
              <a:buNone/>
            </a:pPr>
            <a:endParaRPr lang="pl-PL"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ymbol zastępczy tekstu 4"/>
          <p:cNvSpPr>
            <a:spLocks noGrp="1"/>
          </p:cNvSpPr>
          <p:nvPr>
            <p:ph type="body" sz="half" idx="3"/>
          </p:nvPr>
        </p:nvSpPr>
        <p:spPr>
          <a:xfrm>
            <a:off x="107950" y="476250"/>
            <a:ext cx="7920038" cy="2736850"/>
          </a:xfrm>
        </p:spPr>
        <p:txBody>
          <a:bodyPr/>
          <a:lstStyle/>
          <a:p>
            <a:pPr marL="0" indent="0" algn="ctr" eaLnBrk="1" hangingPunct="1">
              <a:buFont typeface="Wingdings 2" pitchFamily="18" charset="2"/>
              <a:buNone/>
              <a:defRPr/>
            </a:pPr>
            <a:r>
              <a:rPr lang="pl-PL" sz="2800" b="1" dirty="0" smtClean="0">
                <a:solidFill>
                  <a:schemeClr val="tx2"/>
                </a:solidFill>
                <a:effectLst>
                  <a:outerShdw blurRad="38100" dist="38100" dir="2700000" algn="tl">
                    <a:srgbClr val="000000">
                      <a:alpha val="43137"/>
                    </a:srgbClr>
                  </a:outerShdw>
                </a:effectLst>
                <a:latin typeface="Tahoma" pitchFamily="34" charset="0"/>
              </a:rPr>
              <a:t>CENTRES FOR ASYLUM SEEKERS</a:t>
            </a:r>
            <a:endParaRPr lang="pl-PL" sz="2800" b="1" dirty="0">
              <a:solidFill>
                <a:schemeClr val="tx2"/>
              </a:solidFill>
              <a:effectLst>
                <a:outerShdw blurRad="38100" dist="38100" dir="2700000" algn="tl">
                  <a:srgbClr val="000000">
                    <a:alpha val="43137"/>
                  </a:srgbClr>
                </a:outerShdw>
              </a:effectLst>
              <a:latin typeface="Tahoma" pitchFamily="34" charset="0"/>
            </a:endParaRPr>
          </a:p>
          <a:p>
            <a:pPr marL="0" indent="0" algn="just" eaLnBrk="1" hangingPunct="1">
              <a:buFont typeface="Wingdings 2" pitchFamily="18" charset="2"/>
              <a:buNone/>
              <a:defRPr/>
            </a:pPr>
            <a:endParaRPr lang="pl-PL" sz="2000" dirty="0" smtClean="0">
              <a:solidFill>
                <a:schemeClr val="tx2"/>
              </a:solidFill>
              <a:effectLst>
                <a:outerShdw blurRad="38100" dist="38100" dir="2700000" algn="tl">
                  <a:srgbClr val="000000">
                    <a:alpha val="43137"/>
                  </a:srgbClr>
                </a:outerShdw>
              </a:effectLst>
              <a:latin typeface="Tahoma" pitchFamily="34" charset="0"/>
            </a:endParaRPr>
          </a:p>
          <a:p>
            <a:pPr marL="0" indent="0" algn="just" eaLnBrk="1" hangingPunct="1">
              <a:buFont typeface="Wingdings 2" pitchFamily="18" charset="2"/>
              <a:buNone/>
              <a:defRPr/>
            </a:pPr>
            <a:r>
              <a:rPr lang="pl-PL" sz="2000" dirty="0" smtClean="0">
                <a:solidFill>
                  <a:schemeClr val="tx2"/>
                </a:solidFill>
                <a:effectLst>
                  <a:outerShdw blurRad="38100" dist="38100" dir="2700000" algn="tl">
                    <a:srgbClr val="000000">
                      <a:alpha val="43137"/>
                    </a:srgbClr>
                  </a:outerShdw>
                </a:effectLst>
                <a:latin typeface="Tahoma" pitchFamily="34" charset="0"/>
              </a:rPr>
              <a:t>The </a:t>
            </a:r>
            <a:r>
              <a:rPr lang="en-GB" sz="2000" dirty="0" smtClean="0">
                <a:solidFill>
                  <a:schemeClr val="tx2"/>
                </a:solidFill>
                <a:effectLst>
                  <a:outerShdw blurRad="38100" dist="38100" dir="2700000" algn="tl">
                    <a:srgbClr val="000000">
                      <a:alpha val="43137"/>
                    </a:srgbClr>
                  </a:outerShdw>
                </a:effectLst>
                <a:latin typeface="Tahoma" pitchFamily="34" charset="0"/>
              </a:rPr>
              <a:t>Office for Foreigners </a:t>
            </a:r>
            <a:r>
              <a:rPr lang="en-GB" sz="2000" smtClean="0">
                <a:solidFill>
                  <a:schemeClr val="tx2"/>
                </a:solidFill>
                <a:effectLst>
                  <a:outerShdw blurRad="38100" dist="38100" dir="2700000" algn="tl">
                    <a:srgbClr val="000000">
                      <a:alpha val="43137"/>
                    </a:srgbClr>
                  </a:outerShdw>
                </a:effectLst>
                <a:latin typeface="Tahoma" pitchFamily="34" charset="0"/>
              </a:rPr>
              <a:t>runs </a:t>
            </a:r>
            <a:r>
              <a:rPr lang="en-GB" sz="2000" b="1" smtClean="0">
                <a:solidFill>
                  <a:schemeClr val="tx2"/>
                </a:solidFill>
                <a:effectLst>
                  <a:outerShdw blurRad="38100" dist="38100" dir="2700000" algn="tl">
                    <a:srgbClr val="000000">
                      <a:alpha val="43137"/>
                    </a:srgbClr>
                  </a:outerShdw>
                </a:effectLst>
                <a:latin typeface="Tahoma" pitchFamily="34" charset="0"/>
              </a:rPr>
              <a:t>1</a:t>
            </a:r>
            <a:r>
              <a:rPr lang="pl-PL" sz="2000" b="1" smtClean="0">
                <a:solidFill>
                  <a:schemeClr val="tx2"/>
                </a:solidFill>
                <a:effectLst>
                  <a:outerShdw blurRad="38100" dist="38100" dir="2700000" algn="tl">
                    <a:srgbClr val="000000">
                      <a:alpha val="43137"/>
                    </a:srgbClr>
                  </a:outerShdw>
                </a:effectLst>
                <a:latin typeface="Tahoma" pitchFamily="34" charset="0"/>
              </a:rPr>
              <a:t>3</a:t>
            </a:r>
            <a:r>
              <a:rPr lang="en-GB" sz="2000" b="1" smtClean="0">
                <a:solidFill>
                  <a:schemeClr val="tx2"/>
                </a:solidFill>
                <a:effectLst>
                  <a:outerShdw blurRad="38100" dist="38100" dir="2700000" algn="tl">
                    <a:srgbClr val="000000">
                      <a:alpha val="43137"/>
                    </a:srgbClr>
                  </a:outerShdw>
                </a:effectLst>
                <a:latin typeface="Tahoma" pitchFamily="34" charset="0"/>
              </a:rPr>
              <a:t> </a:t>
            </a:r>
            <a:r>
              <a:rPr lang="en-GB" sz="2000" b="1" dirty="0" smtClean="0">
                <a:solidFill>
                  <a:schemeClr val="tx2"/>
                </a:solidFill>
                <a:effectLst>
                  <a:outerShdw blurRad="38100" dist="38100" dir="2700000" algn="tl">
                    <a:srgbClr val="000000">
                      <a:alpha val="43137"/>
                    </a:srgbClr>
                  </a:outerShdw>
                </a:effectLst>
                <a:latin typeface="Tahoma" pitchFamily="34" charset="0"/>
              </a:rPr>
              <a:t>centres for asylum seekers</a:t>
            </a:r>
            <a:r>
              <a:rPr lang="en-GB" sz="2000" dirty="0" smtClean="0">
                <a:solidFill>
                  <a:schemeClr val="tx2"/>
                </a:solidFill>
                <a:effectLst>
                  <a:outerShdw blurRad="38100" dist="38100" dir="2700000" algn="tl">
                    <a:srgbClr val="000000">
                      <a:alpha val="43137"/>
                    </a:srgbClr>
                  </a:outerShdw>
                </a:effectLst>
                <a:latin typeface="Tahoma" pitchFamily="34" charset="0"/>
              </a:rPr>
              <a:t>, 4 of them are under the</a:t>
            </a:r>
            <a:r>
              <a:rPr lang="pl-PL" sz="2000" dirty="0" smtClean="0">
                <a:solidFill>
                  <a:schemeClr val="tx2"/>
                </a:solidFill>
                <a:effectLst>
                  <a:outerShdw blurRad="38100" dist="38100" dir="2700000" algn="tl">
                    <a:srgbClr val="000000">
                      <a:alpha val="43137"/>
                    </a:srgbClr>
                  </a:outerShdw>
                </a:effectLst>
                <a:latin typeface="Tahoma" pitchFamily="34" charset="0"/>
              </a:rPr>
              <a:t> </a:t>
            </a:r>
            <a:r>
              <a:rPr lang="en-GB" sz="2000" dirty="0" smtClean="0">
                <a:solidFill>
                  <a:schemeClr val="tx2"/>
                </a:solidFill>
                <a:effectLst>
                  <a:outerShdw blurRad="38100" dist="38100" dir="2700000" algn="tl">
                    <a:srgbClr val="000000">
                      <a:alpha val="43137"/>
                    </a:srgbClr>
                  </a:outerShdw>
                </a:effectLst>
                <a:latin typeface="Tahoma" pitchFamily="34" charset="0"/>
              </a:rPr>
              <a:t>ownership of the Office and</a:t>
            </a:r>
            <a:r>
              <a:rPr lang="pl-PL" sz="2000" dirty="0" smtClean="0">
                <a:solidFill>
                  <a:schemeClr val="tx2"/>
                </a:solidFill>
                <a:effectLst>
                  <a:outerShdw blurRad="38100" dist="38100" dir="2700000" algn="tl">
                    <a:srgbClr val="000000">
                      <a:alpha val="43137"/>
                    </a:srgbClr>
                  </a:outerShdw>
                </a:effectLst>
                <a:latin typeface="Tahoma" pitchFamily="34" charset="0"/>
              </a:rPr>
              <a:t> 8 </a:t>
            </a:r>
            <a:r>
              <a:rPr lang="en-GB" sz="2000" dirty="0" smtClean="0">
                <a:solidFill>
                  <a:schemeClr val="tx2"/>
                </a:solidFill>
                <a:effectLst>
                  <a:outerShdw blurRad="38100" dist="38100" dir="2700000" algn="tl">
                    <a:srgbClr val="000000">
                      <a:alpha val="43137"/>
                    </a:srgbClr>
                  </a:outerShdw>
                </a:effectLst>
                <a:latin typeface="Tahoma" pitchFamily="34" charset="0"/>
              </a:rPr>
              <a:t>are rented from private owners. The total accommodation capacity is approx. </a:t>
            </a:r>
            <a:r>
              <a:rPr lang="pl-PL" sz="2000" b="1" dirty="0" smtClean="0">
                <a:solidFill>
                  <a:schemeClr val="tx2"/>
                </a:solidFill>
                <a:effectLst>
                  <a:outerShdw blurRad="38100" dist="38100" dir="2700000" algn="tl">
                    <a:srgbClr val="000000">
                      <a:alpha val="43137"/>
                    </a:srgbClr>
                  </a:outerShdw>
                </a:effectLst>
                <a:latin typeface="Tahoma" pitchFamily="34" charset="0"/>
              </a:rPr>
              <a:t>2200 </a:t>
            </a:r>
            <a:r>
              <a:rPr lang="en-GB" sz="2000" dirty="0" smtClean="0">
                <a:solidFill>
                  <a:schemeClr val="tx2"/>
                </a:solidFill>
                <a:effectLst>
                  <a:outerShdw blurRad="38100" dist="38100" dir="2700000" algn="tl">
                    <a:srgbClr val="000000">
                      <a:alpha val="43137"/>
                    </a:srgbClr>
                  </a:outerShdw>
                </a:effectLst>
                <a:latin typeface="Tahoma" pitchFamily="34" charset="0"/>
              </a:rPr>
              <a:t>places.</a:t>
            </a:r>
          </a:p>
          <a:p>
            <a:pPr marL="0" indent="0" eaLnBrk="1" hangingPunct="1">
              <a:buFont typeface="Wingdings 2" pitchFamily="18" charset="2"/>
              <a:buNone/>
              <a:defRPr/>
            </a:pPr>
            <a:r>
              <a:rPr lang="en-GB" sz="2000" dirty="0" smtClean="0">
                <a:latin typeface="Tahoma" pitchFamily="34" charset="0"/>
              </a:rPr>
              <a:t> </a:t>
            </a:r>
          </a:p>
        </p:txBody>
      </p:sp>
      <p:pic>
        <p:nvPicPr>
          <p:cNvPr id="8" name="Obraz 3" descr="linin 1 _0.tmp"/>
          <p:cNvPicPr>
            <a:picLocks noChangeAspect="1"/>
          </p:cNvPicPr>
          <p:nvPr/>
        </p:nvPicPr>
        <p:blipFill>
          <a:blip r:embed="rId3" cstate="print"/>
          <a:srcRect/>
          <a:stretch>
            <a:fillRect/>
          </a:stretch>
        </p:blipFill>
        <p:spPr bwMode="auto">
          <a:xfrm>
            <a:off x="468313" y="3648075"/>
            <a:ext cx="3384550" cy="1955800"/>
          </a:xfrm>
          <a:prstGeom prst="rect">
            <a:avLst/>
          </a:prstGeom>
          <a:noFill/>
          <a:ln w="9525">
            <a:solidFill>
              <a:schemeClr val="accent2"/>
            </a:solidFill>
            <a:miter lim="800000"/>
            <a:headEnd/>
            <a:tailEnd/>
          </a:ln>
          <a:effectLst>
            <a:outerShdw blurRad="50800" dist="38100" algn="l" rotWithShape="0">
              <a:prstClr val="black">
                <a:alpha val="40000"/>
              </a:prstClr>
            </a:outerShdw>
          </a:effectLst>
        </p:spPr>
      </p:pic>
      <p:pic>
        <p:nvPicPr>
          <p:cNvPr id="10" name="Obraz 9" descr=" "/>
          <p:cNvPicPr/>
          <p:nvPr/>
        </p:nvPicPr>
        <p:blipFill>
          <a:blip r:embed="rId4" cstate="print"/>
          <a:stretch>
            <a:fillRect/>
          </a:stretch>
        </p:blipFill>
        <p:spPr bwMode="auto">
          <a:xfrm>
            <a:off x="4736150" y="4630291"/>
            <a:ext cx="2884232" cy="1945696"/>
          </a:xfrm>
          <a:prstGeom prst="rect">
            <a:avLst/>
          </a:prstGeom>
          <a:noFill/>
          <a:ln cap="flat" cmpd="sng">
            <a:solidFill>
              <a:schemeClr val="accent2"/>
            </a:solidFill>
            <a:bevel/>
          </a:ln>
          <a:effectLst>
            <a:outerShdw blurRad="50800" dist="38100" algn="l" rotWithShape="0">
              <a:prstClr val="black">
                <a:alpha val="40000"/>
              </a:prstClr>
            </a:outerShdw>
          </a:effectLst>
          <a:scene3d>
            <a:camera prst="orthographicFront"/>
            <a:lightRig rig="threePt" dir="t"/>
          </a:scene3d>
          <a:sp3d prstMaterial="matte"/>
        </p:spPr>
      </p:pic>
      <p:pic>
        <p:nvPicPr>
          <p:cNvPr id="12" name="Symbol zastępczy zawartości 9" descr="1 006.jpg"/>
          <p:cNvPicPr>
            <a:picLocks noChangeAspect="1"/>
          </p:cNvPicPr>
          <p:nvPr/>
        </p:nvPicPr>
        <p:blipFill>
          <a:blip r:embed="rId5" cstate="screen"/>
          <a:stretch>
            <a:fillRect/>
          </a:stretch>
        </p:blipFill>
        <p:spPr bwMode="auto">
          <a:xfrm>
            <a:off x="4537792" y="2780928"/>
            <a:ext cx="3280948" cy="1541879"/>
          </a:xfrm>
          <a:prstGeom prst="rect">
            <a:avLst/>
          </a:prstGeom>
          <a:ln w="50800" cap="sq" cmpd="thickThin">
            <a:solidFill>
              <a:schemeClr val="accent1">
                <a:lumMod val="60000"/>
                <a:lumOff val="40000"/>
              </a:schemeClr>
            </a:solidFill>
            <a:prstDash val="solid"/>
            <a:miter lim="800000"/>
          </a:ln>
          <a:effectLst>
            <a:innerShdw blurRad="76200">
              <a:srgbClr val="000000"/>
            </a:innerShdw>
          </a:effectLst>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1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descr="http://www.pomorska.pl/apps/pbcsi.dll/bilde?Site=PO&amp;Date=20090730&amp;Category=WLOCLAWEK01&amp;ArtNo=119682988&amp;Ref=AR&amp;border=0&amp;MaxW=280"/>
          <p:cNvPicPr>
            <a:picLocks noChangeAspect="1" noChangeArrowheads="1"/>
          </p:cNvPicPr>
          <p:nvPr/>
        </p:nvPicPr>
        <p:blipFill>
          <a:blip r:embed="rId3" cstate="print"/>
          <a:srcRect/>
          <a:stretch>
            <a:fillRect/>
          </a:stretch>
        </p:blipFill>
        <p:spPr bwMode="auto">
          <a:xfrm>
            <a:off x="0" y="1"/>
            <a:ext cx="3779912" cy="4090406"/>
          </a:xfrm>
          <a:prstGeom prst="rect">
            <a:avLst/>
          </a:prstGeom>
          <a:noFill/>
        </p:spPr>
      </p:pic>
      <p:pic>
        <p:nvPicPr>
          <p:cNvPr id="59400" name="Picture 8" descr="http://londynek.net/image/jdnews-lite/2719994/12416-xl.jpg"/>
          <p:cNvPicPr>
            <a:picLocks noChangeAspect="1" noChangeArrowheads="1"/>
          </p:cNvPicPr>
          <p:nvPr/>
        </p:nvPicPr>
        <p:blipFill>
          <a:blip r:embed="rId4" cstate="print"/>
          <a:srcRect/>
          <a:stretch>
            <a:fillRect/>
          </a:stretch>
        </p:blipFill>
        <p:spPr bwMode="auto">
          <a:xfrm>
            <a:off x="3779912" y="-1"/>
            <a:ext cx="5364088" cy="3733405"/>
          </a:xfrm>
          <a:prstGeom prst="rect">
            <a:avLst/>
          </a:prstGeom>
          <a:noFill/>
        </p:spPr>
      </p:pic>
      <p:pic>
        <p:nvPicPr>
          <p:cNvPr id="59402" name="Picture 10" descr="Pomoc dla starszych osób"/>
          <p:cNvPicPr>
            <a:picLocks noChangeAspect="1" noChangeArrowheads="1"/>
          </p:cNvPicPr>
          <p:nvPr/>
        </p:nvPicPr>
        <p:blipFill>
          <a:blip r:embed="rId5" cstate="print"/>
          <a:srcRect/>
          <a:stretch>
            <a:fillRect/>
          </a:stretch>
        </p:blipFill>
        <p:spPr bwMode="auto">
          <a:xfrm>
            <a:off x="4070059" y="3390807"/>
            <a:ext cx="5073941" cy="3467193"/>
          </a:xfrm>
          <a:prstGeom prst="rect">
            <a:avLst/>
          </a:prstGeom>
          <a:noFill/>
        </p:spPr>
      </p:pic>
      <p:pic>
        <p:nvPicPr>
          <p:cNvPr id="59394" name="Picture 2"/>
          <p:cNvPicPr>
            <a:picLocks noChangeAspect="1" noChangeArrowheads="1"/>
          </p:cNvPicPr>
          <p:nvPr/>
        </p:nvPicPr>
        <p:blipFill>
          <a:blip r:embed="rId6" cstate="print"/>
          <a:srcRect/>
          <a:stretch>
            <a:fillRect/>
          </a:stretch>
        </p:blipFill>
        <p:spPr bwMode="auto">
          <a:xfrm>
            <a:off x="-1" y="3356992"/>
            <a:ext cx="5001439" cy="3501008"/>
          </a:xfrm>
          <a:prstGeom prst="rect">
            <a:avLst/>
          </a:prstGeom>
          <a:noFill/>
          <a:ln w="9525">
            <a:noFill/>
            <a:miter lim="800000"/>
            <a:headEnd/>
            <a:tailEnd/>
          </a:ln>
        </p:spPr>
      </p:pic>
      <p:pic>
        <p:nvPicPr>
          <p:cNvPr id="7" name="Diagram 6"/>
          <p:cNvPicPr>
            <a:picLocks noChangeArrowheads="1"/>
          </p:cNvPicPr>
          <p:nvPr/>
        </p:nvPicPr>
        <p:blipFill>
          <a:blip r:embed="rId7" cstate="print"/>
          <a:srcRect l="-13089" r="-13338"/>
          <a:stretch>
            <a:fillRect/>
          </a:stretch>
        </p:blipFill>
        <p:spPr bwMode="auto">
          <a:xfrm>
            <a:off x="0" y="0"/>
            <a:ext cx="8820472" cy="6813376"/>
          </a:xfrm>
          <a:prstGeom prst="rect">
            <a:avLst/>
          </a:prstGeom>
          <a:noFill/>
          <a:ln w="9525">
            <a:noFill/>
            <a:miter lim="800000"/>
            <a:headEnd/>
            <a:tailEnd/>
          </a:ln>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D:\kasia\PROPAGANDA\fot HNLAC\przemysl wizyta z unhcr graniczna foty\6.JPG"/>
          <p:cNvPicPr>
            <a:picLocks noChangeAspect="1" noChangeArrowheads="1"/>
          </p:cNvPicPr>
          <p:nvPr/>
        </p:nvPicPr>
        <p:blipFill>
          <a:blip r:embed="rId2" cstate="print"/>
          <a:srcRect/>
          <a:stretch>
            <a:fillRect/>
          </a:stretch>
        </p:blipFill>
        <p:spPr bwMode="auto">
          <a:xfrm>
            <a:off x="4067944" y="-171400"/>
            <a:ext cx="5915025" cy="4276725"/>
          </a:xfrm>
          <a:prstGeom prst="rect">
            <a:avLst/>
          </a:prstGeom>
          <a:noFill/>
        </p:spPr>
      </p:pic>
      <p:pic>
        <p:nvPicPr>
          <p:cNvPr id="1028" name="Picture 4" descr="D:\kasia\PROPAGANDA\fot HNLAC\fotki ze strony villi decjusza\10.JPG"/>
          <p:cNvPicPr>
            <a:picLocks noChangeAspect="1" noChangeArrowheads="1"/>
          </p:cNvPicPr>
          <p:nvPr/>
        </p:nvPicPr>
        <p:blipFill>
          <a:blip r:embed="rId3" cstate="print"/>
          <a:srcRect/>
          <a:stretch>
            <a:fillRect/>
          </a:stretch>
        </p:blipFill>
        <p:spPr bwMode="auto">
          <a:xfrm>
            <a:off x="0" y="1"/>
            <a:ext cx="5076056" cy="3465670"/>
          </a:xfrm>
          <a:prstGeom prst="rect">
            <a:avLst/>
          </a:prstGeom>
          <a:noFill/>
        </p:spPr>
      </p:pic>
      <p:pic>
        <p:nvPicPr>
          <p:cNvPr id="1031" name="Picture 7" descr="D:\kasia\PROPAGANDA\fot HNLAC\Krosno Odrzańskie - zdjęcia\krosno odrzanskie 2011.JPG"/>
          <p:cNvPicPr>
            <a:picLocks noChangeAspect="1" noChangeArrowheads="1"/>
          </p:cNvPicPr>
          <p:nvPr/>
        </p:nvPicPr>
        <p:blipFill>
          <a:blip r:embed="rId4" cstate="print"/>
          <a:srcRect/>
          <a:stretch>
            <a:fillRect/>
          </a:stretch>
        </p:blipFill>
        <p:spPr bwMode="auto">
          <a:xfrm>
            <a:off x="-252536" y="3329608"/>
            <a:ext cx="5311731" cy="3528392"/>
          </a:xfrm>
          <a:prstGeom prst="rect">
            <a:avLst/>
          </a:prstGeom>
          <a:noFill/>
        </p:spPr>
      </p:pic>
      <p:pic>
        <p:nvPicPr>
          <p:cNvPr id="1034" name="Picture 10" descr="D:\kasia\PROPAGANDA\fot HNLAC\szkolenie koszalin.jpg"/>
          <p:cNvPicPr>
            <a:picLocks noChangeAspect="1" noChangeArrowheads="1"/>
          </p:cNvPicPr>
          <p:nvPr/>
        </p:nvPicPr>
        <p:blipFill>
          <a:blip r:embed="rId5" cstate="print"/>
          <a:srcRect/>
          <a:stretch>
            <a:fillRect/>
          </a:stretch>
        </p:blipFill>
        <p:spPr bwMode="auto">
          <a:xfrm>
            <a:off x="4283968" y="3356992"/>
            <a:ext cx="5120117" cy="3840088"/>
          </a:xfrm>
          <a:prstGeom prst="rect">
            <a:avLst/>
          </a:prstGeom>
          <a:noFill/>
        </p:spPr>
      </p:pic>
      <p:pic>
        <p:nvPicPr>
          <p:cNvPr id="1027" name="Diagram 6"/>
          <p:cNvPicPr>
            <a:picLocks noChangeArrowheads="1"/>
          </p:cNvPicPr>
          <p:nvPr/>
        </p:nvPicPr>
        <p:blipFill>
          <a:blip r:embed="rId6" cstate="print"/>
          <a:srcRect l="-14291" r="-14529"/>
          <a:stretch>
            <a:fillRect/>
          </a:stretch>
        </p:blipFill>
        <p:spPr bwMode="auto">
          <a:xfrm>
            <a:off x="-252536" y="0"/>
            <a:ext cx="9138493" cy="6858000"/>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1"/>
          <p:cNvSpPr>
            <a:spLocks noGrp="1"/>
          </p:cNvSpPr>
          <p:nvPr>
            <p:ph type="title"/>
          </p:nvPr>
        </p:nvSpPr>
        <p:spPr/>
        <p:txBody>
          <a:bodyPr/>
          <a:lstStyle/>
          <a:p>
            <a:r>
              <a:rPr lang="pl-PL" smtClean="0"/>
              <a:t>Refugee centers - open</a:t>
            </a:r>
            <a:endParaRPr lang="pl-PL" dirty="0" smtClean="0"/>
          </a:p>
        </p:txBody>
      </p:sp>
      <p:sp>
        <p:nvSpPr>
          <p:cNvPr id="29699" name="Symbol zastępczy zawartości 2"/>
          <p:cNvSpPr>
            <a:spLocks noGrp="1"/>
          </p:cNvSpPr>
          <p:nvPr>
            <p:ph idx="1"/>
          </p:nvPr>
        </p:nvSpPr>
        <p:spPr/>
        <p:txBody>
          <a:bodyPr/>
          <a:lstStyle/>
          <a:p>
            <a:endParaRPr lang="pl-PL" smtClean="0"/>
          </a:p>
          <a:p>
            <a:endParaRPr lang="pl-PL" smtClean="0"/>
          </a:p>
          <a:p>
            <a:endParaRPr lang="pl-PL" smtClean="0"/>
          </a:p>
          <a:p>
            <a:endParaRPr lang="pl-PL" smtClean="0"/>
          </a:p>
          <a:p>
            <a:endParaRPr lang="pl-PL" smtClean="0"/>
          </a:p>
          <a:p>
            <a:endParaRPr lang="pl-PL" smtClean="0"/>
          </a:p>
          <a:p>
            <a:endParaRPr lang="pl-PL" smtClean="0"/>
          </a:p>
          <a:p>
            <a:endParaRPr lang="pl-PL" smtClean="0"/>
          </a:p>
          <a:p>
            <a:endParaRPr lang="pl-PL" dirty="0" smtClean="0"/>
          </a:p>
        </p:txBody>
      </p:sp>
      <p:pic>
        <p:nvPicPr>
          <p:cNvPr id="9" name="Obraz 2" descr="logo test"/>
          <p:cNvPicPr>
            <a:picLocks noChangeAspect="1" noChangeArrowheads="1"/>
          </p:cNvPicPr>
          <p:nvPr/>
        </p:nvPicPr>
        <p:blipFill>
          <a:blip r:embed="rId2" cstate="print"/>
          <a:stretch>
            <a:fillRect/>
          </a:stretch>
        </p:blipFill>
        <p:spPr bwMode="auto">
          <a:xfrm>
            <a:off x="7286644" y="5645367"/>
            <a:ext cx="1575648" cy="8776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3794" name="Picture 2" descr=" "/>
          <p:cNvPicPr>
            <a:picLocks noChangeAspect="1" noChangeArrowheads="1"/>
          </p:cNvPicPr>
          <p:nvPr/>
        </p:nvPicPr>
        <p:blipFill>
          <a:blip r:embed="rId3" cstate="print"/>
          <a:srcRect/>
          <a:stretch>
            <a:fillRect/>
          </a:stretch>
        </p:blipFill>
        <p:spPr bwMode="auto">
          <a:xfrm>
            <a:off x="2000232" y="1214422"/>
            <a:ext cx="5114925" cy="4686300"/>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ytuł 1"/>
          <p:cNvSpPr>
            <a:spLocks noGrp="1"/>
          </p:cNvSpPr>
          <p:nvPr>
            <p:ph type="title"/>
          </p:nvPr>
        </p:nvSpPr>
        <p:spPr>
          <a:xfrm>
            <a:off x="457200" y="267494"/>
            <a:ext cx="4757742" cy="1399032"/>
          </a:xfrm>
        </p:spPr>
        <p:txBody>
          <a:bodyPr>
            <a:normAutofit/>
          </a:bodyPr>
          <a:lstStyle/>
          <a:p>
            <a:pPr marL="88900" indent="-6350" algn="ctr" eaLnBrk="1" hangingPunct="1">
              <a:defRPr/>
            </a:pPr>
            <a:r>
              <a:rPr lang="pl-PL" sz="3200" i="1" dirty="0" err="1" smtClean="0"/>
              <a:t>Detention</a:t>
            </a:r>
            <a:r>
              <a:rPr lang="pl-PL" sz="3200" i="1" dirty="0" smtClean="0"/>
              <a:t> </a:t>
            </a:r>
            <a:r>
              <a:rPr lang="pl-PL" sz="3200" i="1" dirty="0" err="1" smtClean="0"/>
              <a:t>facilities</a:t>
            </a:r>
            <a:r>
              <a:rPr lang="pl-PL" sz="3200" i="1" dirty="0" smtClean="0"/>
              <a:t> – </a:t>
            </a:r>
            <a:r>
              <a:rPr lang="pl-PL" sz="3200" i="1" dirty="0" err="1" smtClean="0"/>
              <a:t>guarded</a:t>
            </a:r>
            <a:r>
              <a:rPr lang="pl-PL" sz="3200" i="1" dirty="0" smtClean="0"/>
              <a:t> </a:t>
            </a:r>
            <a:r>
              <a:rPr lang="pl-PL" sz="3200" i="1" dirty="0" err="1" smtClean="0"/>
              <a:t>centers</a:t>
            </a:r>
            <a:endParaRPr lang="pl-PL" sz="3200" i="1" dirty="0" smtClean="0"/>
          </a:p>
        </p:txBody>
      </p:sp>
      <p:pic>
        <p:nvPicPr>
          <p:cNvPr id="30723" name="Symbol zastępczy zawartości 7" descr="mapka_363.png"/>
          <p:cNvPicPr>
            <a:picLocks noGrp="1" noChangeAspect="1"/>
          </p:cNvPicPr>
          <p:nvPr>
            <p:ph idx="1"/>
          </p:nvPr>
        </p:nvPicPr>
        <p:blipFill>
          <a:blip r:embed="rId2" cstate="print"/>
          <a:srcRect/>
          <a:stretch>
            <a:fillRect/>
          </a:stretch>
        </p:blipFill>
        <p:spPr>
          <a:xfrm>
            <a:off x="857224" y="1428736"/>
            <a:ext cx="4244975" cy="3929063"/>
          </a:xfrm>
        </p:spPr>
      </p:pic>
      <p:sp>
        <p:nvSpPr>
          <p:cNvPr id="9" name="pole tekstowe 8"/>
          <p:cNvSpPr txBox="1"/>
          <p:nvPr/>
        </p:nvSpPr>
        <p:spPr>
          <a:xfrm>
            <a:off x="4286250" y="2500313"/>
            <a:ext cx="2714625" cy="254000"/>
          </a:xfrm>
          <a:prstGeom prst="rect">
            <a:avLst/>
          </a:prstGeom>
          <a:noFill/>
        </p:spPr>
        <p:txBody>
          <a:bodyPr>
            <a:spAutoFit/>
          </a:bodyPr>
          <a:lstStyle/>
          <a:p>
            <a:pPr fontAlgn="auto">
              <a:spcBef>
                <a:spcPts val="0"/>
              </a:spcBef>
              <a:spcAft>
                <a:spcPts val="0"/>
              </a:spcAft>
              <a:buFont typeface="Arial" pitchFamily="34" charset="0"/>
              <a:buChar char="•"/>
              <a:defRPr/>
            </a:pPr>
            <a:r>
              <a:rPr lang="pl-PL" sz="1050" b="1" dirty="0">
                <a:latin typeface="+mn-lt"/>
              </a:rPr>
              <a:t> </a:t>
            </a:r>
            <a:r>
              <a:rPr lang="pl-PL" sz="1050" b="1" dirty="0">
                <a:solidFill>
                  <a:srgbClr val="FF0000"/>
                </a:solidFill>
                <a:latin typeface="+mn-lt"/>
              </a:rPr>
              <a:t>Strzeżony Ośrodek w Białymstoku</a:t>
            </a:r>
          </a:p>
        </p:txBody>
      </p:sp>
      <p:sp>
        <p:nvSpPr>
          <p:cNvPr id="10" name="pole tekstowe 9"/>
          <p:cNvSpPr txBox="1"/>
          <p:nvPr/>
        </p:nvSpPr>
        <p:spPr>
          <a:xfrm>
            <a:off x="4143375" y="4714875"/>
            <a:ext cx="2308225" cy="254000"/>
          </a:xfrm>
          <a:prstGeom prst="rect">
            <a:avLst/>
          </a:prstGeom>
          <a:noFill/>
        </p:spPr>
        <p:txBody>
          <a:bodyPr wrap="none">
            <a:spAutoFit/>
          </a:bodyPr>
          <a:lstStyle/>
          <a:p>
            <a:pPr fontAlgn="auto">
              <a:spcBef>
                <a:spcPts val="0"/>
              </a:spcBef>
              <a:spcAft>
                <a:spcPts val="0"/>
              </a:spcAft>
              <a:buFont typeface="Arial" pitchFamily="34" charset="0"/>
              <a:buChar char="•"/>
              <a:defRPr/>
            </a:pPr>
            <a:r>
              <a:rPr lang="pl-PL" sz="1050" b="1" dirty="0">
                <a:latin typeface="+mn-lt"/>
              </a:rPr>
              <a:t> </a:t>
            </a:r>
            <a:r>
              <a:rPr lang="pl-PL" sz="1050" b="1" dirty="0">
                <a:solidFill>
                  <a:srgbClr val="FF0000"/>
                </a:solidFill>
                <a:latin typeface="+mn-lt"/>
              </a:rPr>
              <a:t>Strzeżony Ośrodek w Przemyślu</a:t>
            </a:r>
          </a:p>
        </p:txBody>
      </p:sp>
      <p:sp>
        <p:nvSpPr>
          <p:cNvPr id="11" name="pole tekstowe 10"/>
          <p:cNvSpPr txBox="1"/>
          <p:nvPr/>
        </p:nvSpPr>
        <p:spPr>
          <a:xfrm>
            <a:off x="3571875" y="3214688"/>
            <a:ext cx="2355850" cy="254000"/>
          </a:xfrm>
          <a:prstGeom prst="rect">
            <a:avLst/>
          </a:prstGeom>
          <a:noFill/>
        </p:spPr>
        <p:txBody>
          <a:bodyPr wrap="none">
            <a:spAutoFit/>
          </a:bodyPr>
          <a:lstStyle/>
          <a:p>
            <a:pPr fontAlgn="auto">
              <a:spcBef>
                <a:spcPts val="0"/>
              </a:spcBef>
              <a:spcAft>
                <a:spcPts val="0"/>
              </a:spcAft>
              <a:buFont typeface="Arial" pitchFamily="34" charset="0"/>
              <a:buChar char="•"/>
              <a:defRPr/>
            </a:pPr>
            <a:r>
              <a:rPr lang="pl-PL" sz="1050" b="1" dirty="0">
                <a:latin typeface="+mn-lt"/>
              </a:rPr>
              <a:t> </a:t>
            </a:r>
            <a:r>
              <a:rPr lang="pl-PL" sz="1050" b="1" dirty="0">
                <a:solidFill>
                  <a:srgbClr val="FF0000"/>
                </a:solidFill>
                <a:latin typeface="+mn-lt"/>
              </a:rPr>
              <a:t>Strzeżony Ośrodek w Lesznowoli</a:t>
            </a:r>
          </a:p>
        </p:txBody>
      </p:sp>
      <p:sp>
        <p:nvSpPr>
          <p:cNvPr id="12" name="pole tekstowe 11"/>
          <p:cNvSpPr txBox="1"/>
          <p:nvPr/>
        </p:nvSpPr>
        <p:spPr>
          <a:xfrm>
            <a:off x="1285875" y="3214688"/>
            <a:ext cx="1659429" cy="415498"/>
          </a:xfrm>
          <a:prstGeom prst="rect">
            <a:avLst/>
          </a:prstGeom>
          <a:noFill/>
        </p:spPr>
        <p:txBody>
          <a:bodyPr wrap="none">
            <a:spAutoFit/>
          </a:bodyPr>
          <a:lstStyle/>
          <a:p>
            <a:pPr fontAlgn="auto">
              <a:spcBef>
                <a:spcPts val="0"/>
              </a:spcBef>
              <a:spcAft>
                <a:spcPts val="0"/>
              </a:spcAft>
              <a:buFont typeface="Arial" pitchFamily="34" charset="0"/>
              <a:buChar char="•"/>
              <a:defRPr/>
            </a:pPr>
            <a:r>
              <a:rPr lang="pl-PL" sz="1050" b="1" dirty="0">
                <a:solidFill>
                  <a:srgbClr val="FF0000"/>
                </a:solidFill>
                <a:latin typeface="+mn-lt"/>
              </a:rPr>
              <a:t> Strzeżony Ośrodek w </a:t>
            </a:r>
          </a:p>
          <a:p>
            <a:pPr fontAlgn="auto">
              <a:spcBef>
                <a:spcPts val="0"/>
              </a:spcBef>
              <a:spcAft>
                <a:spcPts val="0"/>
              </a:spcAft>
              <a:defRPr/>
            </a:pPr>
            <a:r>
              <a:rPr lang="pl-PL" sz="1050" b="1" dirty="0">
                <a:solidFill>
                  <a:srgbClr val="FF0000"/>
                </a:solidFill>
                <a:latin typeface="+mn-lt"/>
              </a:rPr>
              <a:t>Krośnie Odrzańskim</a:t>
            </a:r>
          </a:p>
        </p:txBody>
      </p:sp>
      <p:sp>
        <p:nvSpPr>
          <p:cNvPr id="13" name="pole tekstowe 12"/>
          <p:cNvSpPr txBox="1"/>
          <p:nvPr/>
        </p:nvSpPr>
        <p:spPr>
          <a:xfrm>
            <a:off x="4286250" y="3500438"/>
            <a:ext cx="2703513" cy="254000"/>
          </a:xfrm>
          <a:prstGeom prst="rect">
            <a:avLst/>
          </a:prstGeom>
          <a:noFill/>
        </p:spPr>
        <p:txBody>
          <a:bodyPr wrap="none">
            <a:spAutoFit/>
          </a:bodyPr>
          <a:lstStyle/>
          <a:p>
            <a:pPr fontAlgn="auto">
              <a:spcBef>
                <a:spcPts val="0"/>
              </a:spcBef>
              <a:spcAft>
                <a:spcPts val="0"/>
              </a:spcAft>
              <a:buFont typeface="Arial" pitchFamily="34" charset="0"/>
              <a:buChar char="•"/>
              <a:defRPr/>
            </a:pPr>
            <a:r>
              <a:rPr lang="pl-PL" sz="1050" b="1" dirty="0">
                <a:solidFill>
                  <a:srgbClr val="FF0000"/>
                </a:solidFill>
                <a:latin typeface="+mn-lt"/>
              </a:rPr>
              <a:t> Strzeżony Ośrodek w Białej Podlaskiej</a:t>
            </a:r>
          </a:p>
        </p:txBody>
      </p:sp>
      <p:sp>
        <p:nvSpPr>
          <p:cNvPr id="14" name="pole tekstowe 13"/>
          <p:cNvSpPr txBox="1"/>
          <p:nvPr/>
        </p:nvSpPr>
        <p:spPr>
          <a:xfrm>
            <a:off x="3643313" y="2000250"/>
            <a:ext cx="2317750" cy="369888"/>
          </a:xfrm>
          <a:prstGeom prst="rect">
            <a:avLst/>
          </a:prstGeom>
          <a:noFill/>
        </p:spPr>
        <p:txBody>
          <a:bodyPr wrap="none">
            <a:spAutoFit/>
          </a:bodyPr>
          <a:lstStyle/>
          <a:p>
            <a:pPr fontAlgn="auto">
              <a:spcBef>
                <a:spcPts val="0"/>
              </a:spcBef>
              <a:spcAft>
                <a:spcPts val="0"/>
              </a:spcAft>
              <a:buFont typeface="Arial" pitchFamily="34" charset="0"/>
              <a:buChar char="•"/>
              <a:defRPr/>
            </a:pPr>
            <a:r>
              <a:rPr lang="pl-PL" dirty="0">
                <a:latin typeface="+mn-lt"/>
              </a:rPr>
              <a:t> </a:t>
            </a:r>
            <a:r>
              <a:rPr lang="pl-PL" sz="1050" b="1" dirty="0">
                <a:solidFill>
                  <a:srgbClr val="FF0000"/>
                </a:solidFill>
                <a:latin typeface="+mn-lt"/>
              </a:rPr>
              <a:t>Strzeżony Ośrodek w Kętrzynie</a:t>
            </a:r>
          </a:p>
        </p:txBody>
      </p:sp>
      <p:sp>
        <p:nvSpPr>
          <p:cNvPr id="15" name="Tytuł 1"/>
          <p:cNvSpPr txBox="1">
            <a:spLocks/>
          </p:cNvSpPr>
          <p:nvPr/>
        </p:nvSpPr>
        <p:spPr>
          <a:xfrm>
            <a:off x="357188" y="5786438"/>
            <a:ext cx="8229600" cy="490537"/>
          </a:xfrm>
          <a:prstGeom prst="rect">
            <a:avLst/>
          </a:prstGeom>
        </p:spPr>
        <p:txBody>
          <a:bodyPr lIns="0" rIns="0" bIns="0" anchor="b">
            <a:normAutofit/>
          </a:bodyPr>
          <a:lstStyle/>
          <a:p>
            <a:pPr fontAlgn="auto">
              <a:spcAft>
                <a:spcPts val="0"/>
              </a:spcAft>
              <a:defRPr/>
            </a:pPr>
            <a:r>
              <a:rPr lang="pl-PL" sz="1400" b="1" dirty="0">
                <a:latin typeface="+mj-lt"/>
                <a:ea typeface="+mj-ea"/>
                <a:cs typeface="+mj-cs"/>
              </a:rPr>
              <a:t>Centrum Pomocy Prawnej regularnie odwiedza strzeżone ośrodki w Przemyślu, Białej Podlaskiej, Lesznowoli, Kętrzynie oraz Krośnie Odrzańskim.  </a:t>
            </a:r>
          </a:p>
        </p:txBody>
      </p:sp>
      <p:pic>
        <p:nvPicPr>
          <p:cNvPr id="17" name="Obraz 2" descr="logo test"/>
          <p:cNvPicPr>
            <a:picLocks noChangeAspect="1" noChangeArrowheads="1"/>
          </p:cNvPicPr>
          <p:nvPr/>
        </p:nvPicPr>
        <p:blipFill>
          <a:blip r:embed="rId3" cstate="print"/>
          <a:stretch>
            <a:fillRect/>
          </a:stretch>
        </p:blipFill>
        <p:spPr bwMode="auto">
          <a:xfrm>
            <a:off x="7286644" y="5645367"/>
            <a:ext cx="1575648" cy="8776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sz="3600" b="1" dirty="0" smtClean="0">
                <a:effectLst>
                  <a:outerShdw blurRad="38100" dist="38100" dir="2700000" algn="tl">
                    <a:srgbClr val="000000">
                      <a:alpha val="43137"/>
                    </a:srgbClr>
                  </a:outerShdw>
                </a:effectLst>
                <a:latin typeface="Arial Black" pitchFamily="34" charset="0"/>
              </a:rPr>
              <a:t>2013 </a:t>
            </a:r>
            <a:r>
              <a:rPr lang="pl-PL" sz="3600" b="1" dirty="0" err="1" smtClean="0">
                <a:effectLst>
                  <a:outerShdw blurRad="38100" dist="38100" dir="2700000" algn="tl">
                    <a:srgbClr val="000000">
                      <a:alpha val="43137"/>
                    </a:srgbClr>
                  </a:outerShdw>
                </a:effectLst>
                <a:latin typeface="Arial Black" pitchFamily="34" charset="0"/>
              </a:rPr>
              <a:t>Statistics</a:t>
            </a:r>
            <a:r>
              <a:rPr lang="pl-PL" sz="3600" b="1" dirty="0" smtClean="0">
                <a:effectLst>
                  <a:outerShdw blurRad="38100" dist="38100" dir="2700000" algn="tl">
                    <a:srgbClr val="000000">
                      <a:alpha val="43137"/>
                    </a:srgbClr>
                  </a:outerShdw>
                </a:effectLst>
                <a:latin typeface="Arial Black" pitchFamily="34" charset="0"/>
              </a:rPr>
              <a:t> – </a:t>
            </a:r>
            <a:r>
              <a:rPr lang="pl-PL" sz="3600" b="1" dirty="0" err="1" smtClean="0">
                <a:effectLst>
                  <a:outerShdw blurRad="38100" dist="38100" dir="2700000" algn="tl">
                    <a:srgbClr val="000000">
                      <a:alpha val="43137"/>
                    </a:srgbClr>
                  </a:outerShdw>
                </a:effectLst>
                <a:latin typeface="Arial Black" pitchFamily="34" charset="0"/>
              </a:rPr>
              <a:t>asylum</a:t>
            </a:r>
            <a:r>
              <a:rPr lang="pl-PL" sz="3600" b="1" dirty="0" smtClean="0">
                <a:effectLst>
                  <a:outerShdw blurRad="38100" dist="38100" dir="2700000" algn="tl">
                    <a:srgbClr val="000000">
                      <a:alpha val="43137"/>
                    </a:srgbClr>
                  </a:outerShdw>
                </a:effectLst>
                <a:latin typeface="Arial Black" pitchFamily="34" charset="0"/>
              </a:rPr>
              <a:t> </a:t>
            </a:r>
            <a:r>
              <a:rPr lang="pl-PL" sz="3600" b="1" dirty="0" err="1" smtClean="0">
                <a:effectLst>
                  <a:outerShdw blurRad="38100" dist="38100" dir="2700000" algn="tl">
                    <a:srgbClr val="000000">
                      <a:alpha val="43137"/>
                    </a:srgbClr>
                  </a:outerShdw>
                </a:effectLst>
                <a:latin typeface="Arial Black" pitchFamily="34" charset="0"/>
              </a:rPr>
              <a:t>seekers</a:t>
            </a:r>
            <a:endParaRPr lang="pl-PL" sz="3600" dirty="0"/>
          </a:p>
        </p:txBody>
      </p:sp>
      <p:sp>
        <p:nvSpPr>
          <p:cNvPr id="3" name="Symbol zastępczy zawartości 2"/>
          <p:cNvSpPr>
            <a:spLocks noGrp="1"/>
          </p:cNvSpPr>
          <p:nvPr>
            <p:ph idx="1"/>
          </p:nvPr>
        </p:nvSpPr>
        <p:spPr>
          <a:xfrm>
            <a:off x="0" y="1882808"/>
            <a:ext cx="8686800" cy="4572000"/>
          </a:xfrm>
        </p:spPr>
        <p:txBody>
          <a:bodyPr/>
          <a:lstStyle/>
          <a:p>
            <a:pPr algn="just">
              <a:buNone/>
            </a:pPr>
            <a:r>
              <a:rPr lang="pl-PL" sz="2400" b="1" dirty="0" smtClean="0"/>
              <a:t>	In 2013 Poland </a:t>
            </a:r>
            <a:r>
              <a:rPr lang="pl-PL" sz="2400" b="1" dirty="0" err="1" smtClean="0"/>
              <a:t>admitted</a:t>
            </a:r>
            <a:r>
              <a:rPr lang="pl-PL" sz="2400" b="1" dirty="0" smtClean="0"/>
              <a:t> a </a:t>
            </a:r>
            <a:r>
              <a:rPr lang="pl-PL" sz="2400" b="1" dirty="0" err="1" smtClean="0"/>
              <a:t>record</a:t>
            </a:r>
            <a:r>
              <a:rPr lang="pl-PL" sz="2400" b="1" dirty="0" smtClean="0"/>
              <a:t> </a:t>
            </a:r>
            <a:r>
              <a:rPr lang="pl-PL" sz="2400" b="1" dirty="0" err="1" smtClean="0"/>
              <a:t>number</a:t>
            </a:r>
            <a:r>
              <a:rPr lang="pl-PL" sz="2400" b="1" dirty="0" smtClean="0"/>
              <a:t> of </a:t>
            </a:r>
            <a:r>
              <a:rPr lang="pl-PL" sz="2400" b="1" dirty="0" err="1" smtClean="0"/>
              <a:t>over</a:t>
            </a:r>
            <a:r>
              <a:rPr lang="pl-PL" sz="2400" b="1" dirty="0" smtClean="0"/>
              <a:t> 15 000 </a:t>
            </a:r>
            <a:r>
              <a:rPr lang="pl-PL" sz="2400" b="1" dirty="0" err="1" smtClean="0"/>
              <a:t>asylum</a:t>
            </a:r>
            <a:r>
              <a:rPr lang="pl-PL" sz="2400" b="1" dirty="0" smtClean="0"/>
              <a:t> </a:t>
            </a:r>
            <a:r>
              <a:rPr lang="pl-PL" sz="2400" b="1" dirty="0" err="1" smtClean="0"/>
              <a:t>applications</a:t>
            </a:r>
            <a:r>
              <a:rPr lang="pl-PL" sz="2400" b="1" dirty="0" smtClean="0"/>
              <a:t>.</a:t>
            </a:r>
          </a:p>
          <a:p>
            <a:pPr algn="just"/>
            <a:endParaRPr lang="pl-PL" sz="2400" dirty="0" smtClean="0"/>
          </a:p>
          <a:p>
            <a:pPr algn="just"/>
            <a:endParaRPr lang="pl-PL" sz="2400" dirty="0" smtClean="0"/>
          </a:p>
          <a:p>
            <a:pPr algn="just">
              <a:buNone/>
            </a:pPr>
            <a:r>
              <a:rPr lang="pl-PL" sz="2400" dirty="0" smtClean="0"/>
              <a:t>	85% </a:t>
            </a:r>
            <a:r>
              <a:rPr lang="pl-PL" sz="2400" dirty="0" err="1" smtClean="0"/>
              <a:t>were</a:t>
            </a:r>
            <a:r>
              <a:rPr lang="pl-PL" sz="2400" dirty="0" smtClean="0"/>
              <a:t> </a:t>
            </a:r>
            <a:r>
              <a:rPr lang="pl-PL" sz="2400" dirty="0" err="1" smtClean="0"/>
              <a:t>citizens</a:t>
            </a:r>
            <a:r>
              <a:rPr lang="pl-PL" sz="2400" dirty="0" smtClean="0"/>
              <a:t> of </a:t>
            </a:r>
            <a:r>
              <a:rPr lang="pl-PL" sz="2400" dirty="0" err="1" smtClean="0"/>
              <a:t>Russian</a:t>
            </a:r>
            <a:r>
              <a:rPr lang="pl-PL" sz="2400" dirty="0" smtClean="0"/>
              <a:t> </a:t>
            </a:r>
            <a:r>
              <a:rPr lang="pl-PL" sz="2400" dirty="0" err="1" smtClean="0"/>
              <a:t>Federation</a:t>
            </a:r>
            <a:r>
              <a:rPr lang="pl-PL" sz="2400" dirty="0" smtClean="0"/>
              <a:t>. 8% </a:t>
            </a:r>
            <a:r>
              <a:rPr lang="pl-PL" sz="2400" dirty="0" err="1" smtClean="0"/>
              <a:t>are</a:t>
            </a:r>
            <a:r>
              <a:rPr lang="pl-PL" sz="2400" dirty="0" smtClean="0"/>
              <a:t> </a:t>
            </a:r>
            <a:r>
              <a:rPr lang="pl-PL" sz="2400" dirty="0" err="1" smtClean="0"/>
              <a:t>Georgian</a:t>
            </a:r>
            <a:r>
              <a:rPr lang="pl-PL" sz="2400" dirty="0" smtClean="0"/>
              <a:t>, 2% </a:t>
            </a:r>
            <a:r>
              <a:rPr lang="pl-PL" sz="2400" dirty="0" err="1" smtClean="0"/>
              <a:t>Syrian</a:t>
            </a:r>
            <a:r>
              <a:rPr lang="pl-PL" sz="2400" dirty="0" smtClean="0"/>
              <a:t>, </a:t>
            </a:r>
            <a:r>
              <a:rPr lang="pl-PL" sz="2400" dirty="0" err="1" smtClean="0"/>
              <a:t>Armenians</a:t>
            </a:r>
            <a:r>
              <a:rPr lang="pl-PL" sz="2400" dirty="0" smtClean="0"/>
              <a:t>: 1%, </a:t>
            </a:r>
            <a:r>
              <a:rPr lang="pl-PL" sz="2400" dirty="0" err="1" smtClean="0"/>
              <a:t>Kazakchs</a:t>
            </a:r>
            <a:r>
              <a:rPr lang="pl-PL" sz="2400" dirty="0" smtClean="0"/>
              <a:t>: 1%</a:t>
            </a:r>
          </a:p>
          <a:p>
            <a:pPr>
              <a:buNone/>
            </a:pPr>
            <a:endParaRPr lang="pl-PL" sz="2400" dirty="0" smtClean="0"/>
          </a:p>
        </p:txBody>
      </p:sp>
      <p:pic>
        <p:nvPicPr>
          <p:cNvPr id="4" name="Obraz 2" descr="logo test"/>
          <p:cNvPicPr>
            <a:picLocks noChangeAspect="1" noChangeArrowheads="1"/>
          </p:cNvPicPr>
          <p:nvPr/>
        </p:nvPicPr>
        <p:blipFill>
          <a:blip r:embed="rId2" cstate="print"/>
          <a:stretch>
            <a:fillRect/>
          </a:stretch>
        </p:blipFill>
        <p:spPr bwMode="auto">
          <a:xfrm>
            <a:off x="7286644" y="5645367"/>
            <a:ext cx="1575648" cy="8776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sz="3600" b="1" dirty="0" smtClean="0">
                <a:effectLst>
                  <a:outerShdw blurRad="38100" dist="38100" dir="2700000" algn="tl">
                    <a:srgbClr val="000000">
                      <a:alpha val="43137"/>
                    </a:srgbClr>
                  </a:outerShdw>
                </a:effectLst>
                <a:latin typeface="Arial Black" pitchFamily="34" charset="0"/>
              </a:rPr>
              <a:t>2013 </a:t>
            </a:r>
            <a:r>
              <a:rPr lang="pl-PL" sz="3600" b="1" dirty="0" err="1" smtClean="0">
                <a:effectLst>
                  <a:outerShdw blurRad="38100" dist="38100" dir="2700000" algn="tl">
                    <a:srgbClr val="000000">
                      <a:alpha val="43137"/>
                    </a:srgbClr>
                  </a:outerShdw>
                </a:effectLst>
                <a:latin typeface="Arial Black" pitchFamily="34" charset="0"/>
              </a:rPr>
              <a:t>Statistics</a:t>
            </a:r>
            <a:r>
              <a:rPr lang="pl-PL" sz="3600" b="1" dirty="0" smtClean="0">
                <a:effectLst>
                  <a:outerShdw blurRad="38100" dist="38100" dir="2700000" algn="tl">
                    <a:srgbClr val="000000">
                      <a:alpha val="43137"/>
                    </a:srgbClr>
                  </a:outerShdw>
                </a:effectLst>
                <a:latin typeface="Arial Black" pitchFamily="34" charset="0"/>
              </a:rPr>
              <a:t> – </a:t>
            </a:r>
            <a:r>
              <a:rPr lang="pl-PL" sz="3600" b="1" dirty="0" err="1" smtClean="0">
                <a:effectLst>
                  <a:outerShdw blurRad="38100" dist="38100" dir="2700000" algn="tl">
                    <a:srgbClr val="000000">
                      <a:alpha val="43137"/>
                    </a:srgbClr>
                  </a:outerShdw>
                </a:effectLst>
                <a:latin typeface="Arial Black" pitchFamily="34" charset="0"/>
              </a:rPr>
              <a:t>asylum</a:t>
            </a:r>
            <a:r>
              <a:rPr lang="pl-PL" sz="3600" b="1" dirty="0" smtClean="0">
                <a:effectLst>
                  <a:outerShdw blurRad="38100" dist="38100" dir="2700000" algn="tl">
                    <a:srgbClr val="000000">
                      <a:alpha val="43137"/>
                    </a:srgbClr>
                  </a:outerShdw>
                </a:effectLst>
                <a:latin typeface="Arial Black" pitchFamily="34" charset="0"/>
              </a:rPr>
              <a:t> </a:t>
            </a:r>
            <a:r>
              <a:rPr lang="pl-PL" sz="3600" b="1" dirty="0" err="1" smtClean="0">
                <a:effectLst>
                  <a:outerShdw blurRad="38100" dist="38100" dir="2700000" algn="tl">
                    <a:srgbClr val="000000">
                      <a:alpha val="43137"/>
                    </a:srgbClr>
                  </a:outerShdw>
                </a:effectLst>
                <a:latin typeface="Arial Black" pitchFamily="34" charset="0"/>
              </a:rPr>
              <a:t>seekers</a:t>
            </a:r>
            <a:endParaRPr lang="pl-PL" sz="3600" dirty="0"/>
          </a:p>
        </p:txBody>
      </p:sp>
      <p:sp>
        <p:nvSpPr>
          <p:cNvPr id="3" name="Symbol zastępczy zawartości 2"/>
          <p:cNvSpPr>
            <a:spLocks noGrp="1"/>
          </p:cNvSpPr>
          <p:nvPr>
            <p:ph idx="1"/>
          </p:nvPr>
        </p:nvSpPr>
        <p:spPr>
          <a:xfrm>
            <a:off x="214282" y="1643050"/>
            <a:ext cx="8686800" cy="4572000"/>
          </a:xfrm>
        </p:spPr>
        <p:txBody>
          <a:bodyPr/>
          <a:lstStyle/>
          <a:p>
            <a:r>
              <a:rPr lang="pl-PL" sz="2400" b="1" dirty="0" err="1" smtClean="0"/>
              <a:t>Refugee</a:t>
            </a:r>
            <a:r>
              <a:rPr lang="pl-PL" sz="2400" b="1" dirty="0" smtClean="0"/>
              <a:t> status </a:t>
            </a:r>
            <a:r>
              <a:rPr lang="pl-PL" sz="2400" dirty="0" smtClean="0"/>
              <a:t>was </a:t>
            </a:r>
            <a:r>
              <a:rPr lang="pl-PL" sz="2400" dirty="0" err="1" smtClean="0"/>
              <a:t>granted</a:t>
            </a:r>
            <a:r>
              <a:rPr lang="pl-PL" sz="2400" dirty="0" smtClean="0"/>
              <a:t> </a:t>
            </a:r>
            <a:r>
              <a:rPr lang="pl-PL" sz="2400" dirty="0" err="1" smtClean="0"/>
              <a:t>mostly</a:t>
            </a:r>
            <a:r>
              <a:rPr lang="pl-PL" sz="2400" dirty="0" smtClean="0"/>
              <a:t> to:</a:t>
            </a:r>
          </a:p>
          <a:p>
            <a:r>
              <a:rPr lang="pl-PL" sz="2400" dirty="0" err="1" smtClean="0"/>
              <a:t>Syrians</a:t>
            </a:r>
            <a:r>
              <a:rPr lang="pl-PL" sz="2400" dirty="0" smtClean="0"/>
              <a:t> (35%) </a:t>
            </a:r>
            <a:r>
              <a:rPr lang="pl-PL" sz="2400" dirty="0" err="1" smtClean="0"/>
              <a:t>stateless</a:t>
            </a:r>
            <a:r>
              <a:rPr lang="pl-PL" sz="2400" dirty="0" smtClean="0"/>
              <a:t> </a:t>
            </a:r>
            <a:r>
              <a:rPr lang="pl-PL" sz="2400" dirty="0" err="1" smtClean="0"/>
              <a:t>from</a:t>
            </a:r>
            <a:r>
              <a:rPr lang="pl-PL" sz="2400" dirty="0" smtClean="0"/>
              <a:t> Syria (13%), </a:t>
            </a:r>
            <a:r>
              <a:rPr lang="pl-PL" sz="2400" dirty="0" err="1" smtClean="0"/>
              <a:t>Russian</a:t>
            </a:r>
            <a:r>
              <a:rPr lang="pl-PL" sz="2400" dirty="0" smtClean="0"/>
              <a:t> </a:t>
            </a:r>
            <a:r>
              <a:rPr lang="pl-PL" sz="2400" dirty="0" err="1" smtClean="0"/>
              <a:t>citizens</a:t>
            </a:r>
            <a:r>
              <a:rPr lang="pl-PL" sz="2400" dirty="0" smtClean="0"/>
              <a:t> (12%), </a:t>
            </a:r>
            <a:r>
              <a:rPr lang="pl-PL" sz="2400" dirty="0" err="1" smtClean="0"/>
              <a:t>Afghanis</a:t>
            </a:r>
            <a:r>
              <a:rPr lang="pl-PL" sz="2400" dirty="0" smtClean="0"/>
              <a:t> (12%) </a:t>
            </a:r>
            <a:r>
              <a:rPr lang="pl-PL" sz="2400" dirty="0" err="1" smtClean="0"/>
              <a:t>Belarussians</a:t>
            </a:r>
            <a:r>
              <a:rPr lang="pl-PL" sz="2400" dirty="0" smtClean="0"/>
              <a:t> (12%)</a:t>
            </a:r>
          </a:p>
          <a:p>
            <a:pPr>
              <a:buNone/>
            </a:pPr>
            <a:r>
              <a:rPr lang="pl-PL" sz="2400" dirty="0" smtClean="0"/>
              <a:t> </a:t>
            </a:r>
          </a:p>
          <a:p>
            <a:r>
              <a:rPr lang="pl-PL" sz="2400" b="1" dirty="0" err="1" smtClean="0"/>
              <a:t>Suplementary</a:t>
            </a:r>
            <a:r>
              <a:rPr lang="pl-PL" sz="2400" b="1" dirty="0" smtClean="0"/>
              <a:t> </a:t>
            </a:r>
            <a:r>
              <a:rPr lang="pl-PL" sz="2400" b="1" dirty="0" err="1" smtClean="0"/>
              <a:t>protection</a:t>
            </a:r>
            <a:r>
              <a:rPr lang="pl-PL" sz="2400" b="1" dirty="0" smtClean="0"/>
              <a:t> </a:t>
            </a:r>
            <a:r>
              <a:rPr lang="pl-PL" sz="2400" dirty="0" smtClean="0"/>
              <a:t>was </a:t>
            </a:r>
            <a:r>
              <a:rPr lang="pl-PL" sz="2400" dirty="0" err="1" smtClean="0"/>
              <a:t>afforded</a:t>
            </a:r>
            <a:r>
              <a:rPr lang="pl-PL" sz="2400" dirty="0" smtClean="0"/>
              <a:t> to: </a:t>
            </a:r>
            <a:r>
              <a:rPr lang="pl-PL" sz="2400" dirty="0" err="1" smtClean="0"/>
              <a:t>Russian</a:t>
            </a:r>
            <a:r>
              <a:rPr lang="pl-PL" sz="2400" dirty="0" smtClean="0"/>
              <a:t> </a:t>
            </a:r>
            <a:r>
              <a:rPr lang="pl-PL" sz="2400" dirty="0" err="1" smtClean="0"/>
              <a:t>citizens</a:t>
            </a:r>
            <a:r>
              <a:rPr lang="pl-PL" sz="2400" dirty="0" smtClean="0"/>
              <a:t> (65%), </a:t>
            </a:r>
            <a:r>
              <a:rPr lang="pl-PL" sz="2400" dirty="0" err="1" smtClean="0"/>
              <a:t>Syrians</a:t>
            </a:r>
            <a:r>
              <a:rPr lang="pl-PL" sz="2400" dirty="0" smtClean="0"/>
              <a:t> (15%), </a:t>
            </a:r>
            <a:r>
              <a:rPr lang="pl-PL" sz="2400" dirty="0" err="1" smtClean="0"/>
              <a:t>Kazakchs</a:t>
            </a:r>
            <a:r>
              <a:rPr lang="pl-PL" sz="2400" dirty="0" smtClean="0"/>
              <a:t> and </a:t>
            </a:r>
            <a:r>
              <a:rPr lang="pl-PL" sz="2400" dirty="0" err="1" smtClean="0"/>
              <a:t>Somalis</a:t>
            </a:r>
            <a:r>
              <a:rPr lang="pl-PL" sz="2400" dirty="0" smtClean="0"/>
              <a:t> (5% </a:t>
            </a:r>
            <a:r>
              <a:rPr lang="pl-PL" sz="2400" dirty="0" err="1" smtClean="0"/>
              <a:t>each</a:t>
            </a:r>
            <a:r>
              <a:rPr lang="pl-PL" sz="2400" dirty="0" smtClean="0"/>
              <a:t>), </a:t>
            </a:r>
            <a:r>
              <a:rPr lang="pl-PL" sz="2400" dirty="0" err="1" smtClean="0"/>
              <a:t>Ukrainians</a:t>
            </a:r>
            <a:r>
              <a:rPr lang="pl-PL" sz="2400" dirty="0" smtClean="0"/>
              <a:t> (4%)</a:t>
            </a:r>
          </a:p>
          <a:p>
            <a:pPr>
              <a:buNone/>
            </a:pPr>
            <a:r>
              <a:rPr lang="pl-PL" sz="2400" dirty="0" smtClean="0"/>
              <a:t> </a:t>
            </a:r>
          </a:p>
          <a:p>
            <a:r>
              <a:rPr lang="pl-PL" sz="2400" b="1" dirty="0" err="1" smtClean="0"/>
              <a:t>Tolerated</a:t>
            </a:r>
            <a:r>
              <a:rPr lang="pl-PL" sz="2400" b="1" dirty="0" smtClean="0"/>
              <a:t> status:</a:t>
            </a:r>
            <a:r>
              <a:rPr lang="pl-PL" sz="2400" dirty="0" smtClean="0"/>
              <a:t/>
            </a:r>
            <a:br>
              <a:rPr lang="pl-PL" sz="2400" dirty="0" smtClean="0"/>
            </a:br>
            <a:r>
              <a:rPr lang="pl-PL" sz="2400" dirty="0" err="1" smtClean="0"/>
              <a:t>Russian</a:t>
            </a:r>
            <a:r>
              <a:rPr lang="pl-PL" sz="2400" dirty="0" smtClean="0"/>
              <a:t> </a:t>
            </a:r>
            <a:r>
              <a:rPr lang="pl-PL" sz="2400" dirty="0" err="1" smtClean="0"/>
              <a:t>citizens</a:t>
            </a:r>
            <a:r>
              <a:rPr lang="pl-PL" sz="2400" dirty="0" smtClean="0"/>
              <a:t> (70%), </a:t>
            </a:r>
            <a:r>
              <a:rPr lang="pl-PL" sz="2400" dirty="0" err="1" smtClean="0"/>
              <a:t>Georgians</a:t>
            </a:r>
            <a:r>
              <a:rPr lang="pl-PL" sz="2400" dirty="0" smtClean="0"/>
              <a:t> (16%), </a:t>
            </a:r>
            <a:r>
              <a:rPr lang="pl-PL" sz="2400" dirty="0" err="1" smtClean="0"/>
              <a:t>Armenians</a:t>
            </a:r>
            <a:r>
              <a:rPr lang="pl-PL" sz="2400" dirty="0" smtClean="0"/>
              <a:t> (6%), </a:t>
            </a:r>
            <a:r>
              <a:rPr lang="pl-PL" sz="2400" dirty="0" err="1" smtClean="0"/>
              <a:t>Ukrainians</a:t>
            </a:r>
            <a:r>
              <a:rPr lang="pl-PL" sz="2400" dirty="0" smtClean="0"/>
              <a:t> (2%), Kirgiz (1%)</a:t>
            </a:r>
            <a:endParaRPr lang="pl-PL" sz="2400" dirty="0"/>
          </a:p>
        </p:txBody>
      </p:sp>
      <p:pic>
        <p:nvPicPr>
          <p:cNvPr id="4" name="Obraz 2" descr="logo test"/>
          <p:cNvPicPr>
            <a:picLocks noChangeAspect="1" noChangeArrowheads="1"/>
          </p:cNvPicPr>
          <p:nvPr/>
        </p:nvPicPr>
        <p:blipFill>
          <a:blip r:embed="rId2" cstate="print"/>
          <a:stretch>
            <a:fillRect/>
          </a:stretch>
        </p:blipFill>
        <p:spPr bwMode="auto">
          <a:xfrm>
            <a:off x="7286644" y="5645367"/>
            <a:ext cx="1575648" cy="8776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sz="3600" b="1" dirty="0" smtClean="0">
                <a:effectLst>
                  <a:outerShdw blurRad="38100" dist="38100" dir="2700000" algn="tl">
                    <a:srgbClr val="000000">
                      <a:alpha val="43137"/>
                    </a:srgbClr>
                  </a:outerShdw>
                </a:effectLst>
                <a:latin typeface="Arial Black" pitchFamily="34" charset="0"/>
              </a:rPr>
              <a:t>2014 </a:t>
            </a:r>
            <a:r>
              <a:rPr lang="pl-PL" sz="3600" b="1" dirty="0" err="1" smtClean="0">
                <a:effectLst>
                  <a:outerShdw blurRad="38100" dist="38100" dir="2700000" algn="tl">
                    <a:srgbClr val="000000">
                      <a:alpha val="43137"/>
                    </a:srgbClr>
                  </a:outerShdw>
                </a:effectLst>
                <a:latin typeface="Arial Black" pitchFamily="34" charset="0"/>
              </a:rPr>
              <a:t>Statistics</a:t>
            </a:r>
            <a:r>
              <a:rPr lang="pl-PL" sz="3600" b="1" dirty="0" smtClean="0">
                <a:effectLst>
                  <a:outerShdw blurRad="38100" dist="38100" dir="2700000" algn="tl">
                    <a:srgbClr val="000000">
                      <a:alpha val="43137"/>
                    </a:srgbClr>
                  </a:outerShdw>
                </a:effectLst>
                <a:latin typeface="Arial Black" pitchFamily="34" charset="0"/>
              </a:rPr>
              <a:t> – </a:t>
            </a:r>
            <a:r>
              <a:rPr lang="pl-PL" sz="3600" b="1" dirty="0" err="1" smtClean="0">
                <a:effectLst>
                  <a:outerShdw blurRad="38100" dist="38100" dir="2700000" algn="tl">
                    <a:srgbClr val="000000">
                      <a:alpha val="43137"/>
                    </a:srgbClr>
                  </a:outerShdw>
                </a:effectLst>
                <a:latin typeface="Arial Black" pitchFamily="34" charset="0"/>
              </a:rPr>
              <a:t>asylum</a:t>
            </a:r>
            <a:r>
              <a:rPr lang="pl-PL" sz="3600" b="1" dirty="0" smtClean="0">
                <a:effectLst>
                  <a:outerShdw blurRad="38100" dist="38100" dir="2700000" algn="tl">
                    <a:srgbClr val="000000">
                      <a:alpha val="43137"/>
                    </a:srgbClr>
                  </a:outerShdw>
                </a:effectLst>
                <a:latin typeface="Arial Black" pitchFamily="34" charset="0"/>
              </a:rPr>
              <a:t> </a:t>
            </a:r>
            <a:r>
              <a:rPr lang="pl-PL" sz="3600" b="1" dirty="0" err="1" smtClean="0">
                <a:effectLst>
                  <a:outerShdw blurRad="38100" dist="38100" dir="2700000" algn="tl">
                    <a:srgbClr val="000000">
                      <a:alpha val="43137"/>
                    </a:srgbClr>
                  </a:outerShdw>
                </a:effectLst>
                <a:latin typeface="Arial Black" pitchFamily="34" charset="0"/>
              </a:rPr>
              <a:t>seekers</a:t>
            </a:r>
            <a:endParaRPr lang="pl-PL" sz="3600" dirty="0"/>
          </a:p>
        </p:txBody>
      </p:sp>
      <p:sp>
        <p:nvSpPr>
          <p:cNvPr id="3" name="Symbol zastępczy zawartości 2"/>
          <p:cNvSpPr>
            <a:spLocks noGrp="1"/>
          </p:cNvSpPr>
          <p:nvPr>
            <p:ph idx="1"/>
          </p:nvPr>
        </p:nvSpPr>
        <p:spPr>
          <a:xfrm>
            <a:off x="214282" y="1268760"/>
            <a:ext cx="8686800" cy="4946290"/>
          </a:xfrm>
        </p:spPr>
        <p:txBody>
          <a:bodyPr/>
          <a:lstStyle/>
          <a:p>
            <a:pPr>
              <a:buNone/>
            </a:pPr>
            <a:r>
              <a:rPr lang="pl-PL" sz="2400" dirty="0" smtClean="0"/>
              <a:t>	</a:t>
            </a:r>
            <a:r>
              <a:rPr lang="en-GB" sz="2400" dirty="0" smtClean="0"/>
              <a:t>According to the information provided by the Office for Foreigners, in 2014</a:t>
            </a:r>
            <a:r>
              <a:rPr lang="pl-PL" sz="2400" dirty="0" smtClean="0"/>
              <a:t>:</a:t>
            </a:r>
          </a:p>
          <a:p>
            <a:pPr>
              <a:buNone/>
            </a:pPr>
            <a:r>
              <a:rPr lang="pl-PL" sz="2400" dirty="0" smtClean="0"/>
              <a:t>	</a:t>
            </a:r>
            <a:r>
              <a:rPr lang="en-GB" sz="2400" b="1" dirty="0" smtClean="0"/>
              <a:t>8199 applicants </a:t>
            </a:r>
            <a:r>
              <a:rPr lang="en-GB" sz="2400" dirty="0" smtClean="0"/>
              <a:t>filed for the refugee status in Poland (</a:t>
            </a:r>
            <a:r>
              <a:rPr lang="en-GB" sz="2400" b="1" dirty="0" smtClean="0"/>
              <a:t>6623</a:t>
            </a:r>
            <a:r>
              <a:rPr lang="en-GB" sz="2400" dirty="0" smtClean="0"/>
              <a:t> were new applicants and </a:t>
            </a:r>
            <a:r>
              <a:rPr lang="en-GB" sz="2400" b="1" dirty="0" smtClean="0"/>
              <a:t>1575 </a:t>
            </a:r>
            <a:r>
              <a:rPr lang="en-GB" sz="2400" dirty="0" smtClean="0"/>
              <a:t>were persons who reopened their refugee procedures). </a:t>
            </a:r>
            <a:endParaRPr lang="pl-PL" sz="2400" dirty="0" smtClean="0"/>
          </a:p>
          <a:p>
            <a:pPr>
              <a:buNone/>
            </a:pPr>
            <a:r>
              <a:rPr lang="pl-PL" sz="2400" dirty="0" smtClean="0"/>
              <a:t>	</a:t>
            </a:r>
            <a:r>
              <a:rPr lang="en-GB" sz="2400" dirty="0" smtClean="0"/>
              <a:t>Out of that number the majority of applications were submitted by citizens of </a:t>
            </a:r>
            <a:r>
              <a:rPr lang="en-GB" sz="2400" b="1" dirty="0" smtClean="0"/>
              <a:t>Russian Federation, Georgia and Ukraine</a:t>
            </a:r>
            <a:r>
              <a:rPr lang="en-GB" sz="2400" dirty="0" smtClean="0"/>
              <a:t>. In 2014 </a:t>
            </a:r>
            <a:r>
              <a:rPr lang="en-GB" sz="2400" b="1" dirty="0" smtClean="0"/>
              <a:t>267 decisions </a:t>
            </a:r>
            <a:r>
              <a:rPr lang="en-GB" sz="2400" dirty="0" smtClean="0"/>
              <a:t>granted refugee status to applicants  (262 in first instance and 5 in second), </a:t>
            </a:r>
            <a:r>
              <a:rPr lang="en-GB" sz="2400" b="1" dirty="0" smtClean="0"/>
              <a:t>181 supplementary protection </a:t>
            </a:r>
            <a:r>
              <a:rPr lang="en-GB" sz="2400" dirty="0" smtClean="0"/>
              <a:t>(170 in first instance and 11 in second), and </a:t>
            </a:r>
            <a:r>
              <a:rPr lang="en-GB" sz="2400" b="1" dirty="0" smtClean="0"/>
              <a:t>302 permit for tolerated stay </a:t>
            </a:r>
            <a:r>
              <a:rPr lang="en-GB" sz="2400" dirty="0" smtClean="0"/>
              <a:t>(195 in first instance and 7 in second). </a:t>
            </a:r>
            <a:endParaRPr lang="pl-PL" sz="2400" dirty="0" smtClean="0"/>
          </a:p>
          <a:p>
            <a:pPr>
              <a:buNone/>
            </a:pPr>
            <a:r>
              <a:rPr lang="pl-PL" sz="2400" b="1" dirty="0" smtClean="0"/>
              <a:t>	</a:t>
            </a:r>
            <a:r>
              <a:rPr lang="en-GB" sz="2400" b="1" dirty="0" smtClean="0"/>
              <a:t>5 557 proceedings were discontinued. </a:t>
            </a:r>
            <a:endParaRPr lang="pl-PL" sz="2400" b="1" dirty="0" smtClean="0"/>
          </a:p>
          <a:p>
            <a:pPr>
              <a:buNone/>
            </a:pPr>
            <a:endParaRPr lang="pl-PL" sz="2400" dirty="0"/>
          </a:p>
        </p:txBody>
      </p:sp>
      <p:pic>
        <p:nvPicPr>
          <p:cNvPr id="4" name="Obraz 2" descr="logo test"/>
          <p:cNvPicPr>
            <a:picLocks noChangeAspect="1" noChangeArrowheads="1"/>
          </p:cNvPicPr>
          <p:nvPr/>
        </p:nvPicPr>
        <p:blipFill>
          <a:blip r:embed="rId2" cstate="print"/>
          <a:stretch>
            <a:fillRect/>
          </a:stretch>
        </p:blipFill>
        <p:spPr bwMode="auto">
          <a:xfrm>
            <a:off x="7286644" y="5645367"/>
            <a:ext cx="1575648" cy="8776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pPr>
              <a:buNone/>
            </a:pPr>
            <a:endParaRPr lang="pl-PL" dirty="0" smtClean="0"/>
          </a:p>
          <a:p>
            <a:pPr>
              <a:buNone/>
            </a:pPr>
            <a:r>
              <a:rPr lang="pl-PL" u="sng" dirty="0" smtClean="0">
                <a:hlinkClick r:id="rId2"/>
              </a:rPr>
              <a:t>https://www.youtube.com/watch?v=_OUpsWCvE38</a:t>
            </a:r>
            <a:endParaRPr lang="pl-PL" u="sng" dirty="0" smtClean="0"/>
          </a:p>
          <a:p>
            <a:pPr>
              <a:buNone/>
            </a:pPr>
            <a:endParaRPr lang="pl-PL" u="sng" dirty="0" smtClean="0"/>
          </a:p>
          <a:p>
            <a:pPr>
              <a:buNone/>
            </a:pPr>
            <a:r>
              <a:rPr lang="pl-PL" dirty="0" smtClean="0">
                <a:hlinkClick r:id="rId3"/>
              </a:rPr>
              <a:t>https://www.youtube.com/watch?v=nz8r42S8Eo8</a:t>
            </a:r>
            <a:endParaRPr lang="pl-PL" dirty="0" smtClean="0"/>
          </a:p>
          <a:p>
            <a:pPr>
              <a:buNone/>
            </a:pPr>
            <a:endParaRPr lang="pl-PL" dirty="0" smtClean="0"/>
          </a:p>
          <a:p>
            <a:pPr>
              <a:buNone/>
            </a:pPr>
            <a:endParaRPr lang="pl-PL" dirty="0" smtClean="0"/>
          </a:p>
          <a:p>
            <a:pPr>
              <a:buNone/>
            </a:pPr>
            <a:endParaRPr lang="pl-PL"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39552" y="404664"/>
            <a:ext cx="8229600" cy="5904656"/>
          </a:xfrm>
        </p:spPr>
        <p:txBody>
          <a:bodyPr>
            <a:normAutofit/>
          </a:bodyPr>
          <a:lstStyle/>
          <a:p>
            <a:pPr algn="ctr">
              <a:buNone/>
            </a:pPr>
            <a:endParaRPr lang="pl-PL" b="1" dirty="0" smtClean="0">
              <a:hlinkClick r:id="rId2"/>
            </a:endParaRPr>
          </a:p>
          <a:p>
            <a:pPr algn="r">
              <a:buNone/>
            </a:pPr>
            <a:r>
              <a:rPr lang="pl-PL" b="1" dirty="0" err="1" smtClean="0">
                <a:hlinkClick r:id="rId2"/>
              </a:rPr>
              <a:t>przybyslawska@pomocprawna.org</a:t>
            </a:r>
            <a:endParaRPr lang="pl-PL" b="1" dirty="0" smtClean="0"/>
          </a:p>
          <a:p>
            <a:pPr algn="r">
              <a:buNone/>
            </a:pPr>
            <a:r>
              <a:rPr lang="pl-PL" dirty="0" smtClean="0"/>
              <a:t/>
            </a:r>
            <a:br>
              <a:rPr lang="pl-PL" dirty="0" smtClean="0"/>
            </a:br>
            <a:r>
              <a:rPr lang="pl-PL" b="1" dirty="0" err="1" smtClean="0">
                <a:hlinkClick r:id="rId3"/>
              </a:rPr>
              <a:t>youtube.com</a:t>
            </a:r>
            <a:r>
              <a:rPr lang="pl-PL" b="1" dirty="0" smtClean="0">
                <a:hlinkClick r:id="rId3"/>
              </a:rPr>
              <a:t>/</a:t>
            </a:r>
            <a:r>
              <a:rPr lang="pl-PL" b="1" dirty="0" err="1" smtClean="0">
                <a:hlinkClick r:id="rId3"/>
              </a:rPr>
              <a:t>CentrumPomocyPrawnej</a:t>
            </a:r>
            <a:endParaRPr lang="pl-PL" b="1" dirty="0" smtClean="0"/>
          </a:p>
          <a:p>
            <a:pPr algn="r">
              <a:buNone/>
            </a:pPr>
            <a:r>
              <a:rPr lang="pl-PL" b="1" dirty="0" smtClean="0"/>
              <a:t/>
            </a:r>
            <a:br>
              <a:rPr lang="pl-PL" b="1" dirty="0" smtClean="0"/>
            </a:br>
            <a:r>
              <a:rPr lang="pl-PL" b="1" dirty="0" err="1" smtClean="0">
                <a:hlinkClick r:id="rId4"/>
              </a:rPr>
              <a:t>facebook.com</a:t>
            </a:r>
            <a:r>
              <a:rPr lang="pl-PL" b="1" dirty="0" smtClean="0">
                <a:hlinkClick r:id="rId4"/>
              </a:rPr>
              <a:t>/</a:t>
            </a:r>
            <a:r>
              <a:rPr lang="pl-PL" b="1" dirty="0" err="1" smtClean="0">
                <a:hlinkClick r:id="rId4"/>
              </a:rPr>
              <a:t>pomocprawna.org</a:t>
            </a:r>
            <a:endParaRPr lang="pl-PL" b="1" dirty="0" smtClean="0">
              <a:hlinkClick r:id="rId4"/>
            </a:endParaRPr>
          </a:p>
          <a:p>
            <a:pPr algn="r">
              <a:buNone/>
            </a:pPr>
            <a:r>
              <a:rPr lang="pl-PL" b="1" dirty="0" smtClean="0">
                <a:hlinkClick r:id="rId4"/>
              </a:rPr>
              <a:t> </a:t>
            </a:r>
            <a:r>
              <a:rPr lang="pl-PL" b="1" dirty="0" err="1" smtClean="0">
                <a:hlinkClick r:id="rId5"/>
              </a:rPr>
              <a:t>pomocprawna.org</a:t>
            </a:r>
            <a:endParaRPr lang="pl-PL" b="1" dirty="0" smtClean="0"/>
          </a:p>
          <a:p>
            <a:pPr algn="r">
              <a:buNone/>
            </a:pPr>
            <a:r>
              <a:rPr lang="pl-PL" b="1" dirty="0" smtClean="0"/>
              <a:t> </a:t>
            </a:r>
          </a:p>
          <a:p>
            <a:pPr algn="r">
              <a:buNone/>
            </a:pPr>
            <a:r>
              <a:rPr lang="pl-PL" b="1" dirty="0" smtClean="0"/>
              <a:t>@</a:t>
            </a:r>
            <a:r>
              <a:rPr lang="pl-PL" b="1" dirty="0" err="1" smtClean="0"/>
              <a:t>kasia_zz</a:t>
            </a:r>
            <a:endParaRPr lang="pl-PL" b="1" dirty="0" smtClean="0"/>
          </a:p>
          <a:p>
            <a:pPr algn="r">
              <a:buNone/>
            </a:pPr>
            <a:r>
              <a:rPr lang="pl-PL" b="1" dirty="0" smtClean="0"/>
              <a:t>@CPPHN </a:t>
            </a:r>
            <a:endParaRPr lang="pl-PL" b="1" dirty="0"/>
          </a:p>
        </p:txBody>
      </p:sp>
      <p:pic>
        <p:nvPicPr>
          <p:cNvPr id="4" name="Obraz 2" descr="logo test"/>
          <p:cNvPicPr>
            <a:picLocks noChangeAspect="1" noChangeArrowheads="1"/>
          </p:cNvPicPr>
          <p:nvPr/>
        </p:nvPicPr>
        <p:blipFill>
          <a:blip r:embed="rId6" cstate="print"/>
          <a:stretch>
            <a:fillRect/>
          </a:stretch>
        </p:blipFill>
        <p:spPr bwMode="auto">
          <a:xfrm>
            <a:off x="323528" y="260648"/>
            <a:ext cx="2177126" cy="12126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074" name="Picture 2" descr="http://images.techhive.com/images/article/2013/04/facebook_home_logo_580-100034106-large.jpg"/>
          <p:cNvPicPr>
            <a:picLocks noChangeAspect="1" noChangeArrowheads="1"/>
          </p:cNvPicPr>
          <p:nvPr/>
        </p:nvPicPr>
        <p:blipFill>
          <a:blip r:embed="rId7" cstate="print"/>
          <a:srcRect l="15743" r="13403"/>
          <a:stretch>
            <a:fillRect/>
          </a:stretch>
        </p:blipFill>
        <p:spPr bwMode="auto">
          <a:xfrm>
            <a:off x="611560" y="2996952"/>
            <a:ext cx="1144008" cy="1080120"/>
          </a:xfrm>
          <a:prstGeom prst="rect">
            <a:avLst/>
          </a:prstGeom>
          <a:noFill/>
        </p:spPr>
      </p:pic>
      <p:pic>
        <p:nvPicPr>
          <p:cNvPr id="3076" name="Picture 4" descr="http://www.trabajarhacercrecer.es/wp-content/uploads/2015/04/Youtube-redondo.png"/>
          <p:cNvPicPr>
            <a:picLocks noChangeAspect="1" noChangeArrowheads="1"/>
          </p:cNvPicPr>
          <p:nvPr/>
        </p:nvPicPr>
        <p:blipFill>
          <a:blip r:embed="rId8" cstate="print"/>
          <a:srcRect/>
          <a:stretch>
            <a:fillRect/>
          </a:stretch>
        </p:blipFill>
        <p:spPr bwMode="auto">
          <a:xfrm>
            <a:off x="611560" y="1916832"/>
            <a:ext cx="1080120" cy="1080121"/>
          </a:xfrm>
          <a:prstGeom prst="rect">
            <a:avLst/>
          </a:prstGeom>
          <a:noFill/>
        </p:spPr>
      </p:pic>
      <p:pic>
        <p:nvPicPr>
          <p:cNvPr id="3078" name="Picture 6" descr="http://www.gettingstamped.com/wp-content/uploads/2015/02/Twitter-Logo.png"/>
          <p:cNvPicPr>
            <a:picLocks noChangeAspect="1" noChangeArrowheads="1"/>
          </p:cNvPicPr>
          <p:nvPr/>
        </p:nvPicPr>
        <p:blipFill>
          <a:blip r:embed="rId9" cstate="print"/>
          <a:srcRect/>
          <a:stretch>
            <a:fillRect/>
          </a:stretch>
        </p:blipFill>
        <p:spPr bwMode="auto">
          <a:xfrm>
            <a:off x="5148064" y="4725144"/>
            <a:ext cx="1428750" cy="142875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ACTS OF PERSECUTION</a:t>
            </a:r>
            <a:endParaRPr lang="pl-PL" dirty="0"/>
          </a:p>
        </p:txBody>
      </p:sp>
      <p:sp>
        <p:nvSpPr>
          <p:cNvPr id="3" name="Symbol zastępczy zawartości 2"/>
          <p:cNvSpPr>
            <a:spLocks noGrp="1"/>
          </p:cNvSpPr>
          <p:nvPr>
            <p:ph idx="1"/>
          </p:nvPr>
        </p:nvSpPr>
        <p:spPr/>
        <p:txBody>
          <a:bodyPr>
            <a:normAutofit fontScale="70000" lnSpcReduction="20000"/>
          </a:bodyPr>
          <a:lstStyle/>
          <a:p>
            <a:pPr algn="just">
              <a:buNone/>
            </a:pPr>
            <a:r>
              <a:rPr lang="en-US" dirty="0" smtClean="0"/>
              <a:t>1. In order to be regarded as an act of persecution within the </a:t>
            </a:r>
          </a:p>
          <a:p>
            <a:pPr algn="just">
              <a:buNone/>
            </a:pPr>
            <a:r>
              <a:rPr lang="en-US" dirty="0" smtClean="0"/>
              <a:t>meaning of Article 1(A) of the Geneva Convention, an act must:</a:t>
            </a:r>
          </a:p>
          <a:p>
            <a:pPr algn="just">
              <a:buNone/>
            </a:pPr>
            <a:r>
              <a:rPr lang="en-US" dirty="0" smtClean="0"/>
              <a:t>(a) be sufficiently serious by its nature or repetition as to constitute a severe violation of basic human rights, in particular the rights from which derogation cannot be made under Article 15(2) of the European Convention for the Protection of Human Rights and Fundamental Freedoms; </a:t>
            </a:r>
          </a:p>
          <a:p>
            <a:pPr algn="just">
              <a:buNone/>
            </a:pPr>
            <a:r>
              <a:rPr lang="en-US" dirty="0" smtClean="0"/>
              <a:t>or</a:t>
            </a:r>
          </a:p>
          <a:p>
            <a:pPr algn="just">
              <a:buNone/>
            </a:pPr>
            <a:r>
              <a:rPr lang="en-US" dirty="0" smtClean="0"/>
              <a:t>(b) be an accumulation of various measures, including violations of human rights which is sufficiently severe as to affect an individual in a similar manner as mentioned in point (a)</a:t>
            </a:r>
          </a:p>
          <a:p>
            <a:pPr>
              <a:buNone/>
            </a:pPr>
            <a:endParaRPr lang="pl-PL"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ACTS Of PERSECUTION</a:t>
            </a:r>
            <a:endParaRPr lang="pl-PL" dirty="0"/>
          </a:p>
        </p:txBody>
      </p:sp>
      <p:sp>
        <p:nvSpPr>
          <p:cNvPr id="3" name="Symbol zastępczy zawartości 2"/>
          <p:cNvSpPr>
            <a:spLocks noGrp="1"/>
          </p:cNvSpPr>
          <p:nvPr>
            <p:ph idx="1"/>
          </p:nvPr>
        </p:nvSpPr>
        <p:spPr/>
        <p:txBody>
          <a:bodyPr>
            <a:normAutofit fontScale="32500" lnSpcReduction="20000"/>
          </a:bodyPr>
          <a:lstStyle/>
          <a:p>
            <a:pPr algn="just">
              <a:buNone/>
            </a:pPr>
            <a:r>
              <a:rPr lang="en-US" sz="5500" dirty="0" smtClean="0"/>
              <a:t>2. Acts of persecution as qualified in paragraph 1 can, inter alia, take the form of:</a:t>
            </a:r>
            <a:endParaRPr lang="pl-PL" sz="5500" dirty="0" smtClean="0"/>
          </a:p>
          <a:p>
            <a:pPr algn="just">
              <a:buNone/>
            </a:pPr>
            <a:endParaRPr lang="en-US" sz="5500" dirty="0" smtClean="0"/>
          </a:p>
          <a:p>
            <a:pPr algn="just">
              <a:buNone/>
            </a:pPr>
            <a:r>
              <a:rPr lang="en-US" sz="5500" dirty="0" smtClean="0"/>
              <a:t>(a) acts of physical or mental violence, including acts of sexual violence;</a:t>
            </a:r>
          </a:p>
          <a:p>
            <a:pPr algn="just">
              <a:buNone/>
            </a:pPr>
            <a:r>
              <a:rPr lang="en-US" sz="5500" dirty="0" smtClean="0"/>
              <a:t>(b) legal, administrative, police, and/or judicial measures which</a:t>
            </a:r>
            <a:r>
              <a:rPr lang="pl-PL" sz="5500" dirty="0" smtClean="0"/>
              <a:t> </a:t>
            </a:r>
            <a:r>
              <a:rPr lang="en-US" sz="5500" dirty="0" smtClean="0"/>
              <a:t>are in themselves discriminatory or which are implemented </a:t>
            </a:r>
            <a:r>
              <a:rPr lang="pl-PL" sz="5500" dirty="0" smtClean="0"/>
              <a:t> </a:t>
            </a:r>
            <a:r>
              <a:rPr lang="en-US" sz="5500" dirty="0" smtClean="0"/>
              <a:t>in a discriminatory manner;</a:t>
            </a:r>
          </a:p>
          <a:p>
            <a:pPr algn="just">
              <a:buNone/>
            </a:pPr>
            <a:r>
              <a:rPr lang="en-US" sz="5500" dirty="0" smtClean="0"/>
              <a:t>(c) prosecution or punishment which is disproportionate or </a:t>
            </a:r>
            <a:r>
              <a:rPr lang="pl-PL" sz="5500" dirty="0" smtClean="0"/>
              <a:t> </a:t>
            </a:r>
            <a:r>
              <a:rPr lang="en-US" sz="5500" dirty="0" smtClean="0"/>
              <a:t>discriminatory;</a:t>
            </a:r>
          </a:p>
          <a:p>
            <a:pPr algn="just">
              <a:buNone/>
            </a:pPr>
            <a:r>
              <a:rPr lang="en-US" sz="5500" dirty="0" smtClean="0"/>
              <a:t>(d) denial of judicial redress resulting in a disproportionate or discriminatory punishment;</a:t>
            </a:r>
          </a:p>
          <a:p>
            <a:pPr algn="just">
              <a:buNone/>
            </a:pPr>
            <a:r>
              <a:rPr lang="en-US" sz="5500" dirty="0" smtClean="0"/>
              <a:t>(e) prosecution or punishment for refusal to perform military service in a conflict, where performing military service would include crimes or acts falling within the scope of the grounds for exclusion as set out in Article 12(2);</a:t>
            </a:r>
          </a:p>
          <a:p>
            <a:pPr algn="just">
              <a:buNone/>
            </a:pPr>
            <a:r>
              <a:rPr lang="en-US" sz="5500" dirty="0" smtClean="0"/>
              <a:t>(f) acts of a gender-specific or child-specific nature.</a:t>
            </a:r>
          </a:p>
          <a:p>
            <a:pPr algn="just">
              <a:buNone/>
            </a:pPr>
            <a:r>
              <a:rPr lang="en-US" sz="5500" dirty="0" smtClean="0"/>
              <a:t>3. In accordance with point (d) of Article 2, there must be a connection between the reasons mentioned in Article 10 and the acts of persecution as qualified in paragraph 1 of this Article or the absence of protection against such acts</a:t>
            </a:r>
          </a:p>
          <a:p>
            <a:pPr>
              <a:buNone/>
            </a:pPr>
            <a:endParaRPr lang="pl-PL" b="1" dirty="0"/>
          </a:p>
        </p:txBody>
      </p:sp>
    </p:spTree>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2141</TotalTime>
  <Words>1618</Words>
  <Application>Microsoft Office PowerPoint</Application>
  <PresentationFormat>Pokaz na ekranie (4:3)</PresentationFormat>
  <Paragraphs>236</Paragraphs>
  <Slides>79</Slides>
  <Notes>3</Notes>
  <HiddenSlides>0</HiddenSlides>
  <MMClips>0</MMClips>
  <ScaleCrop>false</ScaleCrop>
  <HeadingPairs>
    <vt:vector size="4" baseType="variant">
      <vt:variant>
        <vt:lpstr>Motyw</vt:lpstr>
      </vt:variant>
      <vt:variant>
        <vt:i4>1</vt:i4>
      </vt:variant>
      <vt:variant>
        <vt:lpstr>Tytuły slajdów</vt:lpstr>
      </vt:variant>
      <vt:variant>
        <vt:i4>79</vt:i4>
      </vt:variant>
    </vt:vector>
  </HeadingPairs>
  <TitlesOfParts>
    <vt:vector size="80" baseType="lpstr">
      <vt:lpstr>Motyw pakietu Office</vt:lpstr>
      <vt:lpstr>Prezentacja programu PowerPoint</vt:lpstr>
      <vt:lpstr>Prezentacja programu PowerPoint</vt:lpstr>
      <vt:lpstr>Prezentacja programu PowerPoint</vt:lpstr>
      <vt:lpstr>1951 GENEVA CONVENTION</vt:lpstr>
      <vt:lpstr>WHO IS A REFUGEE?</vt:lpstr>
      <vt:lpstr>MAIN ELEMENTS OF REFUGEE DEFINITION</vt:lpstr>
      <vt:lpstr>Article 6 Actors of persecution or serious harm </vt:lpstr>
      <vt:lpstr>ACTS OF PERSECUTION</vt:lpstr>
      <vt:lpstr>ACTS Of PERSECUTION</vt:lpstr>
      <vt:lpstr>Article 10 Reasons for persecution </vt:lpstr>
      <vt:lpstr>NATIONALITY</vt:lpstr>
      <vt:lpstr>SOCIAL GROUP</vt:lpstr>
      <vt:lpstr>POLITICAL OPINION</vt:lpstr>
      <vt:lpstr>PERCEPTION OF GROUND</vt:lpstr>
      <vt:lpstr>NON-REFOULEMENT</vt:lpstr>
      <vt:lpstr>WHO IS A PERSON OF CONCERN?</vt:lpstr>
      <vt:lpstr>Prezentacja programu PowerPoint</vt:lpstr>
      <vt:lpstr>CEAS</vt:lpstr>
      <vt:lpstr>…+ one regulation- Dublin III</vt:lpstr>
      <vt:lpstr>Prezentacja programu PowerPoint</vt:lpstr>
      <vt:lpstr>Prezentacja programu PowerPoint</vt:lpstr>
      <vt:lpstr>Prezentacja programu PowerPoint</vt:lpstr>
      <vt:lpstr>IN SEARCH OF DURABLE SOLUTIONS</vt:lpstr>
      <vt:lpstr>VOLUNTARY REPATRIATION</vt:lpstr>
      <vt:lpstr>INTEGRATION</vt:lpstr>
      <vt:lpstr>RESETTLEMENT</vt:lpstr>
      <vt:lpstr>Prezentacja programu PowerPoint</vt:lpstr>
      <vt:lpstr>CHALLENGES</vt:lpstr>
      <vt:lpstr>Prezentacja programu PowerPoint</vt:lpstr>
      <vt:lpstr> EUROPE IN A WORLD OF DISPLACEMENT </vt:lpstr>
      <vt:lpstr>Prezentacja programu PowerPoint</vt:lpstr>
      <vt:lpstr> EUROPE IN A WORLD OF DISPLACEMENT </vt:lpstr>
      <vt:lpstr>SYRIA CRISIS</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Mediterranean Refugee crisis</vt:lpstr>
      <vt:lpstr>Mediterranean Refugee crisis</vt:lpstr>
      <vt:lpstr>Mediterranean Refugee crisis</vt:lpstr>
      <vt:lpstr>Prezentacja programu PowerPoint</vt:lpstr>
      <vt:lpstr>Prezentacja programu PowerPoint</vt:lpstr>
      <vt:lpstr>Prezentacja programu PowerPoint</vt:lpstr>
      <vt:lpstr>Prezentacja programu PowerPoint</vt:lpstr>
      <vt:lpstr>Life expectancy</vt:lpstr>
      <vt:lpstr>Prezentacja programu PowerPoint</vt:lpstr>
      <vt:lpstr>Mediterranean Refugee crisis</vt:lpstr>
      <vt:lpstr>Prezentacja programu PowerPoint</vt:lpstr>
      <vt:lpstr>European Court of Human Rights</vt:lpstr>
      <vt:lpstr>A NEW HOPE?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Refugee centers - open</vt:lpstr>
      <vt:lpstr>Detention facilities – guarded centers</vt:lpstr>
      <vt:lpstr>2013 Statistics – asylum seekers</vt:lpstr>
      <vt:lpstr>2013 Statistics – asylum seekers</vt:lpstr>
      <vt:lpstr>2014 Statistics – asylum seekers</vt:lpstr>
      <vt:lpstr>Prezentacja programu PowerPoint</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Your User Name</dc:creator>
  <cp:lastModifiedBy>user</cp:lastModifiedBy>
  <cp:revision>235</cp:revision>
  <dcterms:created xsi:type="dcterms:W3CDTF">2010-04-22T15:44:57Z</dcterms:created>
  <dcterms:modified xsi:type="dcterms:W3CDTF">2015-07-24T11:37:11Z</dcterms:modified>
</cp:coreProperties>
</file>