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434DA24-312D-4634-971C-3120CCAD1985}">
  <a:tblStyle styleId="{9434DA24-312D-4634-971C-3120CCAD198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14218EDD-13A9-4590-98A4-C513426FB531}"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11684A01-6750-4CB3-8F46-33EAB5C22602}"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48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0203761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57200" y="563759"/>
            <a:ext cx="8229600" cy="3009600"/>
          </a:xfrm>
          <a:prstGeom prst="rect">
            <a:avLst/>
          </a:prstGeom>
        </p:spPr>
        <p:txBody>
          <a:bodyPr lIns="91425" tIns="91425" rIns="91425" bIns="91425" anchor="t"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1" name="Shape 11"/>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a:endParaRPr/>
          </a:p>
        </p:txBody>
      </p:sp>
      <p:cxnSp>
        <p:nvCxnSpPr>
          <p:cNvPr id="12" name="Shape 12"/>
          <p:cNvCxnSpPr/>
          <p:nvPr/>
        </p:nvCxnSpPr>
        <p:spPr>
          <a:xfrm>
            <a:off x="457200" y="411479"/>
            <a:ext cx="8229600" cy="0"/>
          </a:xfrm>
          <a:prstGeom prst="straightConnector1">
            <a:avLst/>
          </a:prstGeom>
          <a:noFill/>
          <a:ln w="57150" cap="flat" cmpd="sng">
            <a:solidFill>
              <a:schemeClr val="accent1"/>
            </a:solidFill>
            <a:prstDash val="solid"/>
            <a:round/>
            <a:headEnd type="none" w="med" len="med"/>
            <a:tailEnd type="none" w="med" len="med"/>
          </a:ln>
        </p:spPr>
      </p:cxnSp>
      <p:cxnSp>
        <p:nvCxnSpPr>
          <p:cNvPr id="13" name="Shape 13"/>
          <p:cNvCxnSpPr/>
          <p:nvPr/>
        </p:nvCxnSpPr>
        <p:spPr>
          <a:xfrm>
            <a:off x="457200" y="3633382"/>
            <a:ext cx="8229600" cy="0"/>
          </a:xfrm>
          <a:prstGeom prst="straightConnector1">
            <a:avLst/>
          </a:prstGeom>
          <a:noFill/>
          <a:ln w="57150" cap="flat" cmpd="sng">
            <a:solidFill>
              <a:schemeClr val="accent1"/>
            </a:solidFill>
            <a:prstDash val="solid"/>
            <a:round/>
            <a:headEnd type="none" w="med" len="med"/>
            <a:tailEnd type="none" w="med" len="med"/>
          </a:ln>
        </p:spPr>
      </p:cxnSp>
      <p:sp>
        <p:nvSpPr>
          <p:cNvPr id="14" name="Shape 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7" name="Shape 1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18" name="Shape 18"/>
          <p:cNvCxnSpPr/>
          <p:nvPr/>
        </p:nvCxnSpPr>
        <p:spPr>
          <a:xfrm>
            <a:off x="457200" y="1143000"/>
            <a:ext cx="8229600" cy="0"/>
          </a:xfrm>
          <a:prstGeom prst="straightConnector1">
            <a:avLst/>
          </a:prstGeom>
          <a:noFill/>
          <a:ln w="50800" cap="flat" cmpd="sng">
            <a:solidFill>
              <a:srgbClr val="DA0002"/>
            </a:solidFill>
            <a:prstDash val="solid"/>
            <a:round/>
            <a:headEnd type="none" w="med" len="med"/>
            <a:tailEnd type="none" w="med" len="med"/>
          </a:ln>
        </p:spPr>
      </p:cxn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22" name="Shape 22"/>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4" name="Shape 24"/>
          <p:cNvCxnSpPr/>
          <p:nvPr/>
        </p:nvCxnSpPr>
        <p:spPr>
          <a:xfrm>
            <a:off x="457200" y="1143000"/>
            <a:ext cx="8229600" cy="0"/>
          </a:xfrm>
          <a:prstGeom prst="straightConnector1">
            <a:avLst/>
          </a:prstGeom>
          <a:noFill/>
          <a:ln w="50800" cap="flat" cmpd="sng">
            <a:solidFill>
              <a:srgbClr val="DA0002"/>
            </a:solidFill>
            <a:prstDash val="solid"/>
            <a:round/>
            <a:headEnd type="none" w="med" len="med"/>
            <a:tailEnd type="none" w="med" len="med"/>
          </a:ln>
        </p:spPr>
      </p:cxnSp>
      <p:sp>
        <p:nvSpPr>
          <p:cNvPr id="25" name="Shape 2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8" name="Shape 28"/>
          <p:cNvCxnSpPr/>
          <p:nvPr/>
        </p:nvCxnSpPr>
        <p:spPr>
          <a:xfrm>
            <a:off x="457200" y="1143000"/>
            <a:ext cx="8229600" cy="0"/>
          </a:xfrm>
          <a:prstGeom prst="straightConnector1">
            <a:avLst/>
          </a:prstGeom>
          <a:noFill/>
          <a:ln w="50800" cap="flat" cmpd="sng">
            <a:solidFill>
              <a:schemeClr val="accent1"/>
            </a:solidFill>
            <a:prstDash val="solid"/>
            <a:round/>
            <a:headEnd type="none" w="med" len="med"/>
            <a:tailEnd type="none" w="med" len="med"/>
          </a:ln>
        </p:spPr>
      </p:cxn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cxnSp>
        <p:nvCxnSpPr>
          <p:cNvPr id="32" name="Shape 32"/>
          <p:cNvCxnSpPr/>
          <p:nvPr/>
        </p:nvCxnSpPr>
        <p:spPr>
          <a:xfrm>
            <a:off x="457200" y="4317760"/>
            <a:ext cx="8229600" cy="0"/>
          </a:xfrm>
          <a:prstGeom prst="straightConnector1">
            <a:avLst/>
          </a:prstGeom>
          <a:noFill/>
          <a:ln w="50800" cap="flat" cmpd="sng">
            <a:solidFill>
              <a:schemeClr val="lt2"/>
            </a:solidFill>
            <a:prstDash val="solid"/>
            <a:round/>
            <a:headEnd type="none" w="med" len="med"/>
            <a:tailEnd type="none" w="med" len="med"/>
          </a:ln>
        </p:spPr>
      </p:cxnSp>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cxnSp>
        <p:nvCxnSpPr>
          <p:cNvPr id="35" name="Shape 35"/>
          <p:cNvCxnSpPr/>
          <p:nvPr/>
        </p:nvCxnSpPr>
        <p:spPr>
          <a:xfrm>
            <a:off x="457200" y="113139"/>
            <a:ext cx="8229600" cy="0"/>
          </a:xfrm>
          <a:prstGeom prst="straightConnector1">
            <a:avLst/>
          </a:prstGeom>
          <a:noFill/>
          <a:ln w="50800" cap="flat" cmpd="sng">
            <a:solidFill>
              <a:schemeClr val="lt2"/>
            </a:solidFill>
            <a:prstDash val="solid"/>
            <a:round/>
            <a:headEnd type="none" w="med" len="med"/>
            <a:tailEnd type="none" w="med" len="med"/>
          </a:ln>
        </p:spPr>
      </p:cxn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cmpd="sng">
            <a:solidFill>
              <a:schemeClr val="lt2"/>
            </a:solidFill>
            <a:prstDash val="solid"/>
            <a:round/>
            <a:headEnd type="none" w="med" len="med"/>
            <a:tailEnd type="none" w="med" len="med"/>
          </a:ln>
        </p:spPr>
      </p:cxn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ism.pl/files/?id_plik=1117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457200" y="563759"/>
            <a:ext cx="8229600" cy="3009600"/>
          </a:xfrm>
          <a:prstGeom prst="rect">
            <a:avLst/>
          </a:prstGeom>
        </p:spPr>
        <p:txBody>
          <a:bodyPr lIns="91425" tIns="91425" rIns="91425" bIns="91425" anchor="t" anchorCtr="0">
            <a:noAutofit/>
          </a:bodyPr>
          <a:lstStyle/>
          <a:p>
            <a:pPr>
              <a:spcBef>
                <a:spcPts val="0"/>
              </a:spcBef>
              <a:buNone/>
            </a:pPr>
            <a:r>
              <a:rPr lang="en"/>
              <a:t>Political transformations</a:t>
            </a:r>
          </a:p>
        </p:txBody>
      </p:sp>
      <p:sp>
        <p:nvSpPr>
          <p:cNvPr id="39" name="Shape 39"/>
          <p:cNvSpPr txBox="1">
            <a:spLocks noGrp="1"/>
          </p:cNvSpPr>
          <p:nvPr>
            <p:ph type="subTitle" idx="1"/>
          </p:nvPr>
        </p:nvSpPr>
        <p:spPr>
          <a:xfrm>
            <a:off x="457200" y="3716392"/>
            <a:ext cx="8229600" cy="1232699"/>
          </a:xfrm>
          <a:prstGeom prst="rect">
            <a:avLst/>
          </a:prstGeom>
        </p:spPr>
        <p:txBody>
          <a:bodyPr lIns="91425" tIns="91425" rIns="91425" bIns="91425" anchor="t" anchorCtr="0">
            <a:noAutofit/>
          </a:bodyPr>
          <a:lstStyle/>
          <a:p>
            <a:pPr>
              <a:spcBef>
                <a:spcPts val="0"/>
              </a:spcBef>
              <a:buNone/>
            </a:pPr>
            <a:r>
              <a:rPr lang="en"/>
              <a:t>#VSS2015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Economical factors </a:t>
            </a:r>
          </a:p>
        </p:txBody>
      </p:sp>
      <p:graphicFrame>
        <p:nvGraphicFramePr>
          <p:cNvPr id="97" name="Shape 97"/>
          <p:cNvGraphicFramePr/>
          <p:nvPr/>
        </p:nvGraphicFramePr>
        <p:xfrm>
          <a:off x="952500" y="2146850"/>
          <a:ext cx="3000000" cy="3000000"/>
        </p:xfrm>
        <a:graphic>
          <a:graphicData uri="http://schemas.openxmlformats.org/drawingml/2006/table">
            <a:tbl>
              <a:tblPr>
                <a:noFill/>
                <a:tableStyleId>{9434DA24-312D-4634-971C-3120CCAD1985}</a:tableStyleId>
              </a:tblPr>
              <a:tblGrid>
                <a:gridCol w="3619500"/>
                <a:gridCol w="3619500"/>
              </a:tblGrid>
              <a:tr h="381000">
                <a:tc>
                  <a:txBody>
                    <a:bodyPr/>
                    <a:lstStyle/>
                    <a:p>
                      <a:pPr lvl="0">
                        <a:spcBef>
                          <a:spcPts val="0"/>
                        </a:spcBef>
                        <a:buNone/>
                      </a:pPr>
                      <a:r>
                        <a:rPr lang="en">
                          <a:solidFill>
                            <a:schemeClr val="dk1"/>
                          </a:solidFill>
                        </a:rPr>
                        <a:t>1989 V4</a:t>
                      </a:r>
                    </a:p>
                  </a:txBody>
                  <a:tcPr marL="91425" marR="91425" marT="91425" marB="91425"/>
                </a:tc>
                <a:tc>
                  <a:txBody>
                    <a:bodyPr/>
                    <a:lstStyle/>
                    <a:p>
                      <a:pPr lvl="0" rtl="0">
                        <a:spcBef>
                          <a:spcPts val="0"/>
                        </a:spcBef>
                        <a:buClr>
                          <a:schemeClr val="dk1"/>
                        </a:buClr>
                        <a:buSzPct val="78571"/>
                        <a:buFont typeface="Arial"/>
                        <a:buNone/>
                      </a:pPr>
                      <a:r>
                        <a:rPr lang="en">
                          <a:solidFill>
                            <a:schemeClr val="dk1"/>
                          </a:solidFill>
                        </a:rPr>
                        <a:t>Eastern Partnership in 2015</a:t>
                      </a:r>
                    </a:p>
                    <a:p>
                      <a:pPr>
                        <a:spcBef>
                          <a:spcPts val="0"/>
                        </a:spcBef>
                        <a:buNone/>
                      </a:pPr>
                      <a:endParaRPr/>
                    </a:p>
                  </a:txBody>
                  <a:tcPr marL="91425" marR="91425" marT="91425" marB="91425"/>
                </a:tc>
              </a:tr>
              <a:tr h="381000">
                <a:tc>
                  <a:txBody>
                    <a:bodyPr/>
                    <a:lstStyle/>
                    <a:p>
                      <a:pPr lvl="0" rtl="0">
                        <a:spcBef>
                          <a:spcPts val="0"/>
                        </a:spcBef>
                        <a:buClr>
                          <a:schemeClr val="dk1"/>
                        </a:buClr>
                        <a:buSzPct val="78571"/>
                        <a:buFont typeface="Arial"/>
                        <a:buNone/>
                      </a:pPr>
                      <a:r>
                        <a:rPr lang="en">
                          <a:solidFill>
                            <a:schemeClr val="dk1"/>
                          </a:solidFill>
                        </a:rPr>
                        <a:t>neo-liberal consensus</a:t>
                      </a:r>
                    </a:p>
                    <a:p>
                      <a:pPr>
                        <a:spcBef>
                          <a:spcPts val="0"/>
                        </a:spcBef>
                        <a:buNone/>
                      </a:pPr>
                      <a:endParaRPr/>
                    </a:p>
                  </a:txBody>
                  <a:tcPr marL="91425" marR="91425" marT="91425" marB="91425"/>
                </a:tc>
                <a:tc>
                  <a:txBody>
                    <a:bodyPr/>
                    <a:lstStyle/>
                    <a:p>
                      <a:pPr>
                        <a:spcBef>
                          <a:spcPts val="0"/>
                        </a:spcBef>
                        <a:buNone/>
                      </a:pPr>
                      <a:r>
                        <a:rPr lang="en"/>
                        <a:t>no common vision</a:t>
                      </a:r>
                    </a:p>
                  </a:txBody>
                  <a:tcPr marL="91425" marR="91425" marT="91425" marB="91425"/>
                </a:tc>
              </a:tr>
              <a:tr h="381000">
                <a:tc>
                  <a:txBody>
                    <a:bodyPr/>
                    <a:lstStyle/>
                    <a:p>
                      <a:pPr lvl="0" rtl="0">
                        <a:spcBef>
                          <a:spcPts val="0"/>
                        </a:spcBef>
                        <a:buClr>
                          <a:schemeClr val="dk1"/>
                        </a:buClr>
                        <a:buSzPct val="78571"/>
                        <a:buFont typeface="Arial"/>
                        <a:buNone/>
                      </a:pPr>
                      <a:r>
                        <a:rPr lang="en">
                          <a:solidFill>
                            <a:schemeClr val="dk1"/>
                          </a:solidFill>
                        </a:rPr>
                        <a:t>higher output potential</a:t>
                      </a:r>
                    </a:p>
                    <a:p>
                      <a:pPr>
                        <a:spcBef>
                          <a:spcPts val="0"/>
                        </a:spcBef>
                        <a:buNone/>
                      </a:pPr>
                      <a:endParaRPr/>
                    </a:p>
                  </a:txBody>
                  <a:tcPr marL="91425" marR="91425" marT="91425" marB="91425"/>
                </a:tc>
                <a:tc>
                  <a:txBody>
                    <a:bodyPr/>
                    <a:lstStyle/>
                    <a:p>
                      <a:pPr>
                        <a:spcBef>
                          <a:spcPts val="0"/>
                        </a:spcBef>
                        <a:buNone/>
                      </a:pPr>
                      <a:r>
                        <a:rPr lang="en"/>
                        <a:t>lower output potential</a:t>
                      </a:r>
                    </a:p>
                  </a:txBody>
                  <a:tcPr marL="91425" marR="91425" marT="91425" marB="91425"/>
                </a:tc>
              </a:tr>
              <a:tr h="381000">
                <a:tc>
                  <a:txBody>
                    <a:bodyPr/>
                    <a:lstStyle/>
                    <a:p>
                      <a:pPr>
                        <a:spcBef>
                          <a:spcPts val="0"/>
                        </a:spcBef>
                        <a:buNone/>
                      </a:pPr>
                      <a:r>
                        <a:rPr lang="en"/>
                        <a:t>less oligarchic</a:t>
                      </a:r>
                    </a:p>
                  </a:txBody>
                  <a:tcPr marL="91425" marR="91425" marT="91425" marB="91425"/>
                </a:tc>
                <a:tc>
                  <a:txBody>
                    <a:bodyPr/>
                    <a:lstStyle/>
                    <a:p>
                      <a:pPr>
                        <a:spcBef>
                          <a:spcPts val="0"/>
                        </a:spcBef>
                        <a:buNone/>
                      </a:pPr>
                      <a:r>
                        <a:rPr lang="en"/>
                        <a:t>more oligarchic</a:t>
                      </a:r>
                    </a:p>
                  </a:txBody>
                  <a:tcPr marL="91425" marR="91425" marT="91425" marB="91425"/>
                </a:tc>
              </a:tr>
            </a:tbl>
          </a:graphicData>
        </a:graphic>
      </p:graphicFrame>
      <p:pic>
        <p:nvPicPr>
          <p:cNvPr id="98" name="Shape 98"/>
          <p:cNvPicPr preferRelativeResize="0"/>
          <p:nvPr/>
        </p:nvPicPr>
        <p:blipFill>
          <a:blip r:embed="rId3">
            <a:alphaModFix/>
          </a:blip>
          <a:stretch>
            <a:fillRect/>
          </a:stretch>
        </p:blipFill>
        <p:spPr>
          <a:xfrm>
            <a:off x="6709375" y="205975"/>
            <a:ext cx="1813575" cy="13601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External factors</a:t>
            </a:r>
          </a:p>
        </p:txBody>
      </p:sp>
      <p:sp>
        <p:nvSpPr>
          <p:cNvPr id="104" name="Shape 10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3600" b="1">
              <a:solidFill>
                <a:srgbClr val="DA0002"/>
              </a:solidFill>
            </a:endParaRPr>
          </a:p>
          <a:p>
            <a:pPr>
              <a:spcBef>
                <a:spcPts val="0"/>
              </a:spcBef>
              <a:buNone/>
            </a:pPr>
            <a:endParaRPr/>
          </a:p>
        </p:txBody>
      </p:sp>
      <p:graphicFrame>
        <p:nvGraphicFramePr>
          <p:cNvPr id="105" name="Shape 105"/>
          <p:cNvGraphicFramePr/>
          <p:nvPr/>
        </p:nvGraphicFramePr>
        <p:xfrm>
          <a:off x="952500" y="2000250"/>
          <a:ext cx="3000000" cy="3000000"/>
        </p:xfrm>
        <a:graphic>
          <a:graphicData uri="http://schemas.openxmlformats.org/drawingml/2006/table">
            <a:tbl>
              <a:tblPr>
                <a:noFill/>
                <a:tableStyleId>{14218EDD-13A9-4590-98A4-C513426FB531}</a:tableStyleId>
              </a:tblPr>
              <a:tblGrid>
                <a:gridCol w="3619500"/>
                <a:gridCol w="3619500"/>
              </a:tblGrid>
              <a:tr h="487800">
                <a:tc>
                  <a:txBody>
                    <a:bodyPr/>
                    <a:lstStyle/>
                    <a:p>
                      <a:pPr lvl="0" rtl="0">
                        <a:spcBef>
                          <a:spcPts val="0"/>
                        </a:spcBef>
                        <a:buClr>
                          <a:schemeClr val="dk1"/>
                        </a:buClr>
                        <a:buSzPct val="78571"/>
                        <a:buFont typeface="Arial"/>
                        <a:buNone/>
                      </a:pPr>
                      <a:r>
                        <a:rPr lang="en">
                          <a:solidFill>
                            <a:schemeClr val="dk1"/>
                          </a:solidFill>
                        </a:rPr>
                        <a:t>1989 V4</a:t>
                      </a:r>
                    </a:p>
                    <a:p>
                      <a:pPr>
                        <a:spcBef>
                          <a:spcPts val="0"/>
                        </a:spcBef>
                        <a:buNone/>
                      </a:pPr>
                      <a:endParaRPr/>
                    </a:p>
                  </a:txBody>
                  <a:tcPr marL="91425" marR="91425" marT="91425" marB="91425"/>
                </a:tc>
                <a:tc>
                  <a:txBody>
                    <a:bodyPr/>
                    <a:lstStyle/>
                    <a:p>
                      <a:pPr lvl="0" rtl="0">
                        <a:spcBef>
                          <a:spcPts val="0"/>
                        </a:spcBef>
                        <a:buClr>
                          <a:schemeClr val="dk1"/>
                        </a:buClr>
                        <a:buSzPct val="78571"/>
                        <a:buFont typeface="Arial"/>
                        <a:buNone/>
                      </a:pPr>
                      <a:r>
                        <a:rPr lang="en">
                          <a:solidFill>
                            <a:schemeClr val="dk1"/>
                          </a:solidFill>
                        </a:rPr>
                        <a:t>Eastern Partnership in 2015</a:t>
                      </a:r>
                    </a:p>
                    <a:p>
                      <a:pPr>
                        <a:spcBef>
                          <a:spcPts val="0"/>
                        </a:spcBef>
                        <a:buNone/>
                      </a:pPr>
                      <a:endParaRPr/>
                    </a:p>
                  </a:txBody>
                  <a:tcPr marL="91425" marR="91425" marT="91425" marB="91425"/>
                </a:tc>
              </a:tr>
              <a:tr h="596550">
                <a:tc>
                  <a:txBody>
                    <a:bodyPr/>
                    <a:lstStyle/>
                    <a:p>
                      <a:pPr>
                        <a:spcBef>
                          <a:spcPts val="0"/>
                        </a:spcBef>
                        <a:buNone/>
                      </a:pPr>
                      <a:r>
                        <a:rPr lang="en"/>
                        <a:t>The end of Cold War</a:t>
                      </a:r>
                    </a:p>
                  </a:txBody>
                  <a:tcPr marL="91425" marR="91425" marT="91425" marB="91425"/>
                </a:tc>
                <a:tc>
                  <a:txBody>
                    <a:bodyPr/>
                    <a:lstStyle/>
                    <a:p>
                      <a:pPr>
                        <a:spcBef>
                          <a:spcPts val="0"/>
                        </a:spcBef>
                        <a:buNone/>
                      </a:pPr>
                      <a:r>
                        <a:rPr lang="en"/>
                        <a:t>Return of geopolitical thinking </a:t>
                      </a:r>
                    </a:p>
                  </a:txBody>
                  <a:tcPr marL="91425" marR="91425" marT="91425" marB="91425"/>
                </a:tc>
              </a:tr>
              <a:tr h="574300">
                <a:tc>
                  <a:txBody>
                    <a:bodyPr/>
                    <a:lstStyle/>
                    <a:p>
                      <a:pPr lvl="0" rtl="0">
                        <a:spcBef>
                          <a:spcPts val="0"/>
                        </a:spcBef>
                        <a:buNone/>
                      </a:pPr>
                      <a:r>
                        <a:rPr lang="en"/>
                        <a:t>Fukuyama</a:t>
                      </a:r>
                    </a:p>
                  </a:txBody>
                  <a:tcPr marL="91425" marR="91425" marT="91425" marB="91425"/>
                </a:tc>
                <a:tc>
                  <a:txBody>
                    <a:bodyPr/>
                    <a:lstStyle/>
                    <a:p>
                      <a:pPr lvl="0" rtl="0">
                        <a:spcBef>
                          <a:spcPts val="0"/>
                        </a:spcBef>
                        <a:buNone/>
                      </a:pPr>
                      <a:r>
                        <a:rPr lang="en"/>
                        <a:t>Zakaria</a:t>
                      </a:r>
                    </a:p>
                  </a:txBody>
                  <a:tcPr marL="91425" marR="91425" marT="91425" marB="91425"/>
                </a:tc>
              </a:tr>
              <a:tr h="574300">
                <a:tc>
                  <a:txBody>
                    <a:bodyPr/>
                    <a:lstStyle/>
                    <a:p>
                      <a:pPr lvl="0" rtl="0">
                        <a:spcBef>
                          <a:spcPts val="0"/>
                        </a:spcBef>
                        <a:buNone/>
                      </a:pPr>
                      <a:r>
                        <a:rPr lang="en" sz="1000">
                          <a:solidFill>
                            <a:schemeClr val="dk1"/>
                          </a:solidFill>
                          <a:latin typeface="Trebuchet MS"/>
                          <a:ea typeface="Trebuchet MS"/>
                          <a:cs typeface="Trebuchet MS"/>
                          <a:sym typeface="Trebuchet MS"/>
                        </a:rPr>
                        <a:t> </a:t>
                      </a:r>
                      <a:r>
                        <a:rPr lang="en"/>
                        <a:t>“A Kidnapped West” returns to its place </a:t>
                      </a:r>
                    </a:p>
                    <a:p>
                      <a:pPr lvl="0" rtl="0">
                        <a:spcBef>
                          <a:spcPts val="0"/>
                        </a:spcBef>
                        <a:buNone/>
                      </a:pPr>
                      <a:r>
                        <a:rPr lang="en"/>
                        <a:t>Kundera</a:t>
                      </a:r>
                    </a:p>
                  </a:txBody>
                  <a:tcPr marL="91425" marR="91425" marT="91425" marB="91425"/>
                </a:tc>
                <a:tc>
                  <a:txBody>
                    <a:bodyPr/>
                    <a:lstStyle/>
                    <a:p>
                      <a:pPr lvl="0" rtl="0">
                        <a:spcBef>
                          <a:spcPts val="0"/>
                        </a:spcBef>
                        <a:buNone/>
                      </a:pPr>
                      <a:r>
                        <a:rPr lang="en"/>
                        <a:t>Unclear perspective</a:t>
                      </a:r>
                    </a:p>
                  </a:txBody>
                  <a:tcPr marL="91425" marR="91425" marT="91425" marB="91425"/>
                </a:tc>
              </a:tr>
            </a:tbl>
          </a:graphicData>
        </a:graphic>
      </p:graphicFrame>
      <p:pic>
        <p:nvPicPr>
          <p:cNvPr id="106" name="Shape 106"/>
          <p:cNvPicPr preferRelativeResize="0"/>
          <p:nvPr/>
        </p:nvPicPr>
        <p:blipFill>
          <a:blip r:embed="rId3">
            <a:alphaModFix/>
          </a:blip>
          <a:stretch>
            <a:fillRect/>
          </a:stretch>
        </p:blipFill>
        <p:spPr>
          <a:xfrm>
            <a:off x="6109524" y="141350"/>
            <a:ext cx="2577273" cy="1755756"/>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Internal factors: history, society...</a:t>
            </a:r>
          </a:p>
        </p:txBody>
      </p:sp>
      <p:graphicFrame>
        <p:nvGraphicFramePr>
          <p:cNvPr id="112" name="Shape 112"/>
          <p:cNvGraphicFramePr/>
          <p:nvPr/>
        </p:nvGraphicFramePr>
        <p:xfrm>
          <a:off x="1093875" y="3005875"/>
          <a:ext cx="3000000" cy="3000000"/>
        </p:xfrm>
        <a:graphic>
          <a:graphicData uri="http://schemas.openxmlformats.org/drawingml/2006/table">
            <a:tbl>
              <a:tblPr>
                <a:noFill/>
                <a:tableStyleId>{11684A01-6750-4CB3-8F46-33EAB5C22602}</a:tableStyleId>
              </a:tblPr>
              <a:tblGrid>
                <a:gridCol w="3445500"/>
                <a:gridCol w="3793500"/>
              </a:tblGrid>
              <a:tr h="359800">
                <a:tc>
                  <a:txBody>
                    <a:bodyPr/>
                    <a:lstStyle/>
                    <a:p>
                      <a:pPr>
                        <a:spcBef>
                          <a:spcPts val="0"/>
                        </a:spcBef>
                        <a:buNone/>
                      </a:pPr>
                      <a:r>
                        <a:rPr lang="en"/>
                        <a:t>1989 V4</a:t>
                      </a:r>
                    </a:p>
                  </a:txBody>
                  <a:tcPr marL="91425" marR="91425" marT="91425" marB="91425"/>
                </a:tc>
                <a:tc>
                  <a:txBody>
                    <a:bodyPr/>
                    <a:lstStyle/>
                    <a:p>
                      <a:pPr>
                        <a:spcBef>
                          <a:spcPts val="0"/>
                        </a:spcBef>
                        <a:buNone/>
                      </a:pPr>
                      <a:r>
                        <a:rPr lang="en"/>
                        <a:t>Eastern Partnership in 2015</a:t>
                      </a:r>
                    </a:p>
                  </a:txBody>
                  <a:tcPr marL="91425" marR="91425" marT="91425" marB="91425"/>
                </a:tc>
              </a:tr>
              <a:tr h="381000">
                <a:tc>
                  <a:txBody>
                    <a:bodyPr/>
                    <a:lstStyle/>
                    <a:p>
                      <a:pPr>
                        <a:spcBef>
                          <a:spcPts val="0"/>
                        </a:spcBef>
                        <a:buNone/>
                      </a:pPr>
                      <a:r>
                        <a:rPr lang="en"/>
                        <a:t>post-communist states</a:t>
                      </a:r>
                    </a:p>
                  </a:txBody>
                  <a:tcPr marL="91425" marR="91425" marT="91425" marB="91425"/>
                </a:tc>
                <a:tc>
                  <a:txBody>
                    <a:bodyPr/>
                    <a:lstStyle/>
                    <a:p>
                      <a:pPr>
                        <a:spcBef>
                          <a:spcPts val="0"/>
                        </a:spcBef>
                        <a:buNone/>
                      </a:pPr>
                      <a:r>
                        <a:rPr lang="en"/>
                        <a:t>post-soviet states</a:t>
                      </a:r>
                    </a:p>
                  </a:txBody>
                  <a:tcPr marL="91425" marR="91425" marT="91425" marB="91425"/>
                </a:tc>
              </a:tr>
              <a:tr h="381000">
                <a:tc>
                  <a:txBody>
                    <a:bodyPr/>
                    <a:lstStyle/>
                    <a:p>
                      <a:pPr>
                        <a:spcBef>
                          <a:spcPts val="0"/>
                        </a:spcBef>
                        <a:buNone/>
                      </a:pPr>
                      <a:r>
                        <a:rPr lang="en"/>
                        <a:t>relatively peaceful environment</a:t>
                      </a:r>
                    </a:p>
                  </a:txBody>
                  <a:tcPr marL="91425" marR="91425" marT="91425" marB="91425"/>
                </a:tc>
                <a:tc>
                  <a:txBody>
                    <a:bodyPr/>
                    <a:lstStyle/>
                    <a:p>
                      <a:pPr>
                        <a:spcBef>
                          <a:spcPts val="0"/>
                        </a:spcBef>
                        <a:buNone/>
                      </a:pPr>
                      <a:r>
                        <a:rPr lang="en"/>
                        <a:t>frozen conflicts</a:t>
                      </a:r>
                    </a:p>
                  </a:txBody>
                  <a:tcPr marL="91425" marR="91425" marT="91425" marB="91425"/>
                </a:tc>
              </a:tr>
              <a:tr h="381000">
                <a:tc>
                  <a:txBody>
                    <a:bodyPr/>
                    <a:lstStyle/>
                    <a:p>
                      <a:pPr rtl="0">
                        <a:spcBef>
                          <a:spcPts val="0"/>
                        </a:spcBef>
                        <a:buNone/>
                      </a:pPr>
                      <a:r>
                        <a:rPr lang="en"/>
                        <a:t>tradition of modern statehood</a:t>
                      </a:r>
                    </a:p>
                  </a:txBody>
                  <a:tcPr marL="91425" marR="91425" marT="91425" marB="91425"/>
                </a:tc>
                <a:tc>
                  <a:txBody>
                    <a:bodyPr/>
                    <a:lstStyle/>
                    <a:p>
                      <a:pPr rtl="0">
                        <a:spcBef>
                          <a:spcPts val="0"/>
                        </a:spcBef>
                        <a:buNone/>
                      </a:pPr>
                      <a:r>
                        <a:rPr lang="en"/>
                        <a:t>post-soviet nostalgia</a:t>
                      </a:r>
                    </a:p>
                  </a:txBody>
                  <a:tcPr marL="91425" marR="91425" marT="91425" marB="91425"/>
                </a:tc>
              </a:tr>
            </a:tbl>
          </a:graphicData>
        </a:graphic>
      </p:graphicFrame>
      <p:pic>
        <p:nvPicPr>
          <p:cNvPr id="113" name="Shape 113"/>
          <p:cNvPicPr preferRelativeResize="0"/>
          <p:nvPr/>
        </p:nvPicPr>
        <p:blipFill>
          <a:blip r:embed="rId3">
            <a:alphaModFix/>
          </a:blip>
          <a:stretch>
            <a:fillRect/>
          </a:stretch>
        </p:blipFill>
        <p:spPr>
          <a:xfrm>
            <a:off x="6002550" y="1291399"/>
            <a:ext cx="2238401" cy="1486451"/>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Second wave of transformation?</a:t>
            </a:r>
          </a:p>
        </p:txBody>
      </p:sp>
      <p:sp>
        <p:nvSpPr>
          <p:cNvPr id="119" name="Shape 11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31800" rtl="0">
              <a:spcBef>
                <a:spcPts val="0"/>
              </a:spcBef>
              <a:buClr>
                <a:schemeClr val="dk1"/>
              </a:buClr>
              <a:buSzPct val="100000"/>
              <a:buFont typeface="Arial"/>
              <a:buChar char="●"/>
            </a:pPr>
            <a:r>
              <a:rPr lang="en" sz="3200"/>
              <a:t>Financial crisis 2008</a:t>
            </a:r>
          </a:p>
          <a:p>
            <a:pPr lvl="0" rtl="0">
              <a:spcBef>
                <a:spcPts val="0"/>
              </a:spcBef>
              <a:buNone/>
            </a:pPr>
            <a:endParaRPr sz="3200"/>
          </a:p>
          <a:p>
            <a:pPr marL="457200" lvl="0" indent="-431800" rtl="0">
              <a:spcBef>
                <a:spcPts val="0"/>
              </a:spcBef>
              <a:buClr>
                <a:schemeClr val="dk1"/>
              </a:buClr>
              <a:buSzPct val="100000"/>
              <a:buFont typeface="Arial"/>
              <a:buChar char="●"/>
            </a:pPr>
            <a:r>
              <a:rPr lang="en" sz="3200"/>
              <a:t>Case of Orbán's Hungary</a:t>
            </a:r>
          </a:p>
          <a:p>
            <a:pPr lvl="0" rtl="0">
              <a:spcBef>
                <a:spcPts val="0"/>
              </a:spcBef>
              <a:buNone/>
            </a:pPr>
            <a:endParaRPr sz="3200"/>
          </a:p>
          <a:p>
            <a:pPr marL="457200" lvl="0" indent="-431800">
              <a:spcBef>
                <a:spcPts val="0"/>
              </a:spcBef>
              <a:buClr>
                <a:schemeClr val="dk1"/>
              </a:buClr>
              <a:buSzPct val="100000"/>
              <a:buFont typeface="Arial"/>
              <a:buChar char="●"/>
            </a:pPr>
            <a:r>
              <a:rPr lang="en" sz="3200"/>
              <a:t>State capitalism vs. market economy</a:t>
            </a:r>
          </a:p>
        </p:txBody>
      </p:sp>
      <p:pic>
        <p:nvPicPr>
          <p:cNvPr id="120" name="Shape 120"/>
          <p:cNvPicPr preferRelativeResize="0"/>
          <p:nvPr/>
        </p:nvPicPr>
        <p:blipFill>
          <a:blip r:embed="rId3">
            <a:alphaModFix/>
          </a:blip>
          <a:stretch>
            <a:fillRect/>
          </a:stretch>
        </p:blipFill>
        <p:spPr>
          <a:xfrm>
            <a:off x="6202075" y="1525637"/>
            <a:ext cx="1396324" cy="18930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How should the transformation continue?</a:t>
            </a:r>
          </a:p>
        </p:txBody>
      </p:sp>
      <p:sp>
        <p:nvSpPr>
          <p:cNvPr id="126" name="Shape 12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00050" rtl="0">
              <a:spcBef>
                <a:spcPts val="0"/>
              </a:spcBef>
              <a:buClr>
                <a:schemeClr val="dk1"/>
              </a:buClr>
              <a:buSzPct val="100000"/>
              <a:buFont typeface="Arial"/>
              <a:buChar char="●"/>
            </a:pPr>
            <a:r>
              <a:rPr lang="en" sz="2700"/>
              <a:t>Competitiveness and efficiency</a:t>
            </a:r>
          </a:p>
          <a:p>
            <a:pPr lvl="0" rtl="0">
              <a:spcBef>
                <a:spcPts val="0"/>
              </a:spcBef>
              <a:buNone/>
            </a:pPr>
            <a:endParaRPr/>
          </a:p>
          <a:p>
            <a:pPr marL="457200" lvl="0" indent="-400050" rtl="0">
              <a:spcBef>
                <a:spcPts val="0"/>
              </a:spcBef>
              <a:buClr>
                <a:schemeClr val="dk1"/>
              </a:buClr>
              <a:buSzPct val="100000"/>
              <a:buFont typeface="Arial"/>
              <a:buChar char="●"/>
            </a:pPr>
            <a:r>
              <a:rPr lang="en" sz="2700"/>
              <a:t>Research and development - innovations</a:t>
            </a:r>
          </a:p>
          <a:p>
            <a:pPr lvl="0" rtl="0">
              <a:spcBef>
                <a:spcPts val="0"/>
              </a:spcBef>
              <a:buNone/>
            </a:pPr>
            <a:r>
              <a:rPr lang="en"/>
              <a:t> </a:t>
            </a:r>
          </a:p>
          <a:p>
            <a:pPr marL="457200" lvl="0" indent="-400050" rtl="0">
              <a:spcBef>
                <a:spcPts val="0"/>
              </a:spcBef>
              <a:buClr>
                <a:schemeClr val="dk1"/>
              </a:buClr>
              <a:buSzPct val="100000"/>
              <a:buFont typeface="Arial"/>
              <a:buChar char="●"/>
            </a:pPr>
            <a:r>
              <a:rPr lang="en" sz="2700"/>
              <a:t>EU funds - “Junker's package”</a:t>
            </a:r>
          </a:p>
          <a:p>
            <a:pPr lvl="0" rtl="0">
              <a:spcBef>
                <a:spcPts val="0"/>
              </a:spcBef>
              <a:buNone/>
            </a:pPr>
            <a:endParaRPr/>
          </a:p>
          <a:p>
            <a:pPr marL="457200" lvl="0" indent="-400050" rtl="0">
              <a:spcBef>
                <a:spcPts val="0"/>
              </a:spcBef>
              <a:buClr>
                <a:schemeClr val="dk1"/>
              </a:buClr>
              <a:buSzPct val="100000"/>
              <a:buFont typeface="Arial"/>
              <a:buChar char="●"/>
            </a:pPr>
            <a:r>
              <a:rPr lang="en" sz="2700"/>
              <a:t>Energy Union - cheap energy</a:t>
            </a:r>
          </a:p>
        </p:txBody>
      </p:sp>
      <p:pic>
        <p:nvPicPr>
          <p:cNvPr id="127" name="Shape 127"/>
          <p:cNvPicPr preferRelativeResize="0"/>
          <p:nvPr/>
        </p:nvPicPr>
        <p:blipFill>
          <a:blip r:embed="rId3">
            <a:alphaModFix/>
          </a:blip>
          <a:stretch>
            <a:fillRect/>
          </a:stretch>
        </p:blipFill>
        <p:spPr>
          <a:xfrm>
            <a:off x="6488525" y="3092025"/>
            <a:ext cx="1552849" cy="1559822"/>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More suggestions</a:t>
            </a:r>
          </a:p>
        </p:txBody>
      </p:sp>
      <p:sp>
        <p:nvSpPr>
          <p:cNvPr id="133" name="Shape 13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Education and infrastructure</a:t>
            </a:r>
          </a:p>
          <a:p>
            <a:pPr marL="457200" lvl="0" indent="-419100" rtl="0">
              <a:spcBef>
                <a:spcPts val="0"/>
              </a:spcBef>
              <a:buClr>
                <a:schemeClr val="dk1"/>
              </a:buClr>
              <a:buSzPct val="100000"/>
              <a:buFont typeface="Arial"/>
              <a:buChar char="●"/>
            </a:pPr>
            <a:r>
              <a:rPr lang="en"/>
              <a:t>Effective state apparatus and transparency</a:t>
            </a:r>
          </a:p>
          <a:p>
            <a:pPr marL="457200" lvl="0" indent="-419100" rtl="0">
              <a:spcBef>
                <a:spcPts val="0"/>
              </a:spcBef>
              <a:buClr>
                <a:schemeClr val="dk1"/>
              </a:buClr>
              <a:buSzPct val="100000"/>
              <a:buFont typeface="Arial"/>
              <a:buChar char="●"/>
            </a:pPr>
            <a:r>
              <a:rPr lang="en"/>
              <a:t>Flexible market and fair opportunities for migrants</a:t>
            </a:r>
          </a:p>
          <a:p>
            <a:pPr marL="457200" lvl="0" indent="-419100" rtl="0">
              <a:spcBef>
                <a:spcPts val="0"/>
              </a:spcBef>
              <a:buClr>
                <a:schemeClr val="dk1"/>
              </a:buClr>
              <a:buSzPct val="100000"/>
              <a:buFont typeface="Arial"/>
              <a:buChar char="●"/>
            </a:pPr>
            <a:r>
              <a:rPr lang="en"/>
              <a:t>Environmental policy and green energy</a:t>
            </a:r>
          </a:p>
          <a:p>
            <a:pPr marL="457200" lvl="0" indent="-419100" rtl="0">
              <a:spcBef>
                <a:spcPts val="0"/>
              </a:spcBef>
              <a:buClr>
                <a:schemeClr val="dk1"/>
              </a:buClr>
              <a:buSzPct val="100000"/>
              <a:buFont typeface="Arial"/>
              <a:buChar char="●"/>
            </a:pPr>
            <a:r>
              <a:rPr lang="en"/>
              <a:t>Fair welfare system</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39" name="Shape 13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sz="4800"/>
              <a:t>Thank you for attention</a:t>
            </a:r>
          </a:p>
        </p:txBody>
      </p:sp>
      <p:pic>
        <p:nvPicPr>
          <p:cNvPr id="140" name="Shape 140"/>
          <p:cNvPicPr preferRelativeResize="0"/>
          <p:nvPr/>
        </p:nvPicPr>
        <p:blipFill>
          <a:blip r:embed="rId3">
            <a:alphaModFix/>
          </a:blip>
          <a:stretch>
            <a:fillRect/>
          </a:stretch>
        </p:blipFill>
        <p:spPr>
          <a:xfrm>
            <a:off x="4645350" y="3193749"/>
            <a:ext cx="3925775" cy="15089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start</a:t>
            </a:r>
          </a:p>
        </p:txBody>
      </p:sp>
      <p:sp>
        <p:nvSpPr>
          <p:cNvPr id="45" name="Shape 45"/>
          <p:cNvSpPr txBox="1">
            <a:spLocks noGrp="1"/>
          </p:cNvSpPr>
          <p:nvPr>
            <p:ph type="body" idx="1"/>
          </p:nvPr>
        </p:nvSpPr>
        <p:spPr>
          <a:xfrm>
            <a:off x="3469800" y="1200150"/>
            <a:ext cx="5216999" cy="3725699"/>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a:solidFill>
                  <a:srgbClr val="000000"/>
                </a:solidFill>
              </a:rPr>
              <a:t>Vaclav Havel, 1990: </a:t>
            </a:r>
          </a:p>
          <a:p>
            <a:pPr lvl="0" rtl="0">
              <a:spcBef>
                <a:spcPts val="0"/>
              </a:spcBef>
              <a:buNone/>
            </a:pPr>
            <a:endParaRPr sz="2400">
              <a:solidFill>
                <a:srgbClr val="000000"/>
              </a:solidFill>
            </a:endParaRPr>
          </a:p>
          <a:p>
            <a:pPr lvl="0" algn="ctr" rtl="0">
              <a:spcBef>
                <a:spcPts val="0"/>
              </a:spcBef>
              <a:buClr>
                <a:schemeClr val="dk1"/>
              </a:buClr>
              <a:buSzPct val="45833"/>
              <a:buFont typeface="Arial"/>
              <a:buNone/>
            </a:pPr>
            <a:r>
              <a:rPr lang="en" sz="2400" i="1">
                <a:solidFill>
                  <a:srgbClr val="000000"/>
                </a:solidFill>
              </a:rPr>
              <a:t>“we have an opportunity to transform Central Europe from what has been a mainly historical and spiritual phenomenon into a political phenomenon … we can offer the inspiration to consider swift and daring solutions”.</a:t>
            </a:r>
          </a:p>
          <a:p>
            <a:pPr>
              <a:spcBef>
                <a:spcPts val="0"/>
              </a:spcBef>
              <a:buNone/>
            </a:pPr>
            <a:endParaRPr sz="2400"/>
          </a:p>
        </p:txBody>
      </p:sp>
      <p:pic>
        <p:nvPicPr>
          <p:cNvPr id="46" name="Shape 46"/>
          <p:cNvPicPr preferRelativeResize="0"/>
          <p:nvPr/>
        </p:nvPicPr>
        <p:blipFill>
          <a:blip r:embed="rId3">
            <a:alphaModFix/>
          </a:blip>
          <a:stretch>
            <a:fillRect/>
          </a:stretch>
        </p:blipFill>
        <p:spPr>
          <a:xfrm>
            <a:off x="634475" y="1255775"/>
            <a:ext cx="2457825" cy="36144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GDP growth V4+</a:t>
            </a:r>
          </a:p>
        </p:txBody>
      </p:sp>
      <p:sp>
        <p:nvSpPr>
          <p:cNvPr id="52" name="Shape 52"/>
          <p:cNvSpPr txBox="1">
            <a:spLocks noGrp="1"/>
          </p:cNvSpPr>
          <p:nvPr>
            <p:ph type="body" idx="1"/>
          </p:nvPr>
        </p:nvSpPr>
        <p:spPr>
          <a:xfrm>
            <a:off x="457200" y="2965200"/>
            <a:ext cx="1383300" cy="17343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100">
                <a:solidFill>
                  <a:srgbClr val="000000"/>
                </a:solidFill>
              </a:rPr>
              <a:t>The ratio of GDP in US dollars per capita in 1990-2011 to the GDP in reference year 1995 for Baltic and Visegrad states.</a:t>
            </a:r>
          </a:p>
        </p:txBody>
      </p:sp>
      <p:pic>
        <p:nvPicPr>
          <p:cNvPr id="53" name="Shape 53"/>
          <p:cNvPicPr preferRelativeResize="0"/>
          <p:nvPr/>
        </p:nvPicPr>
        <p:blipFill>
          <a:blip r:embed="rId3">
            <a:alphaModFix/>
          </a:blip>
          <a:stretch>
            <a:fillRect/>
          </a:stretch>
        </p:blipFill>
        <p:spPr>
          <a:xfrm>
            <a:off x="2472950" y="1248212"/>
            <a:ext cx="5416615" cy="3629575"/>
          </a:xfrm>
          <a:prstGeom prst="rect">
            <a:avLst/>
          </a:prstGeom>
          <a:noFill/>
          <a:ln>
            <a:noFill/>
          </a:ln>
        </p:spPr>
      </p:pic>
      <p:sp>
        <p:nvSpPr>
          <p:cNvPr id="54" name="Shape 54"/>
          <p:cNvSpPr/>
          <p:nvPr/>
        </p:nvSpPr>
        <p:spPr>
          <a:xfrm>
            <a:off x="2869525" y="2046575"/>
            <a:ext cx="1451100" cy="918599"/>
          </a:xfrm>
          <a:prstGeom prst="rect">
            <a:avLst/>
          </a:prstGeom>
          <a:noFill/>
          <a:ln w="19050" cap="flat" cmpd="sng">
            <a:solidFill>
              <a:srgbClr val="9900FF"/>
            </a:solidFill>
            <a:prstDash val="lgDash"/>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DA0002"/>
                </a:solidFill>
              </a:rPr>
              <a:t>V4  Success</a:t>
            </a:r>
          </a:p>
        </p:txBody>
      </p:sp>
      <p:sp>
        <p:nvSpPr>
          <p:cNvPr id="60" name="Shape 6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Back in the mid-1990s our collective GDP was some 260 billion USD. It is now four times larger, a trillion USD, bigger than Turkey`s.</a:t>
            </a:r>
          </a:p>
          <a:p>
            <a:pPr rtl="0">
              <a:spcBef>
                <a:spcPts val="0"/>
              </a:spcBef>
              <a:buNone/>
            </a:pPr>
            <a:endParaRPr sz="2400"/>
          </a:p>
          <a:p>
            <a:pPr>
              <a:spcBef>
                <a:spcPts val="0"/>
              </a:spcBef>
              <a:buNone/>
            </a:pPr>
            <a:r>
              <a:rPr lang="en" sz="2400"/>
              <a:t>If we were one country we would be well within the top twenty economic powers on the planet, as V4 we would move to 15 th rank in terms of purchasing power parity. Ahead of Indonesia, Turkey, Iran, Australia and Taiwan.</a:t>
            </a:r>
            <a:br>
              <a:rPr lang="en" sz="2400"/>
            </a:br>
            <a:r>
              <a:rPr lang="en" sz="1100" u="sng">
                <a:solidFill>
                  <a:schemeClr val="hlink"/>
                </a:solidFill>
                <a:hlinkClick r:id="rId3"/>
              </a:rPr>
              <a:t>Source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1136737" y="1225025"/>
            <a:ext cx="6870524" cy="3719149"/>
          </a:xfrm>
          <a:prstGeom prst="rect">
            <a:avLst/>
          </a:prstGeom>
          <a:noFill/>
          <a:ln>
            <a:noFill/>
          </a:ln>
        </p:spPr>
      </p:pic>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V4 as a model…?</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Embedded liberalism</a:t>
            </a:r>
          </a:p>
        </p:txBody>
      </p:sp>
      <p:sp>
        <p:nvSpPr>
          <p:cNvPr id="72" name="Shape 7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lgn="just" rtl="0">
              <a:lnSpc>
                <a:spcPct val="150000"/>
              </a:lnSpc>
              <a:spcBef>
                <a:spcPts val="700"/>
              </a:spcBef>
              <a:buNone/>
            </a:pPr>
            <a:r>
              <a:rPr lang="en" sz="2600"/>
              <a:t>„the activities of transnational corporations, particularly with regard to core standards in labor and human rights; the organization of the international financial architecture; and the formal rules and informal norms of international organizations“</a:t>
            </a:r>
          </a:p>
          <a:p>
            <a:pPr lvl="0" algn="r" rtl="0">
              <a:lnSpc>
                <a:spcPct val="100000"/>
              </a:lnSpc>
              <a:spcBef>
                <a:spcPts val="500"/>
              </a:spcBef>
              <a:buNone/>
            </a:pPr>
            <a:r>
              <a:rPr lang="en" sz="1900"/>
              <a:t>(Rawi Abdelal and John G. Ruggie, 2009)</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Economical transformation</a:t>
            </a:r>
          </a:p>
        </p:txBody>
      </p:sp>
      <p:pic>
        <p:nvPicPr>
          <p:cNvPr id="78" name="Shape 78"/>
          <p:cNvPicPr preferRelativeResize="0"/>
          <p:nvPr/>
        </p:nvPicPr>
        <p:blipFill>
          <a:blip r:embed="rId3">
            <a:alphaModFix/>
          </a:blip>
          <a:stretch>
            <a:fillRect/>
          </a:stretch>
        </p:blipFill>
        <p:spPr>
          <a:xfrm>
            <a:off x="5861525" y="1322199"/>
            <a:ext cx="2687449" cy="2432600"/>
          </a:xfrm>
          <a:prstGeom prst="rect">
            <a:avLst/>
          </a:prstGeom>
          <a:noFill/>
          <a:ln>
            <a:noFill/>
          </a:ln>
        </p:spPr>
      </p:pic>
      <p:sp>
        <p:nvSpPr>
          <p:cNvPr id="79" name="Shape 7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31800" rtl="0">
              <a:lnSpc>
                <a:spcPct val="115000"/>
              </a:lnSpc>
              <a:spcBef>
                <a:spcPts val="800"/>
              </a:spcBef>
              <a:buClr>
                <a:schemeClr val="dk1"/>
              </a:buClr>
              <a:buSzPct val="100000"/>
              <a:buFont typeface="Arial"/>
              <a:buChar char="●"/>
            </a:pPr>
            <a:r>
              <a:rPr lang="en" sz="3200"/>
              <a:t>Shock therapy</a:t>
            </a:r>
          </a:p>
          <a:p>
            <a:pPr marL="457200" lvl="0" indent="-431800" rtl="0">
              <a:lnSpc>
                <a:spcPct val="115000"/>
              </a:lnSpc>
              <a:spcBef>
                <a:spcPts val="800"/>
              </a:spcBef>
              <a:buClr>
                <a:schemeClr val="dk1"/>
              </a:buClr>
              <a:buSzPct val="100000"/>
              <a:buFont typeface="Arial"/>
              <a:buChar char="●"/>
            </a:pPr>
            <a:r>
              <a:rPr lang="en" sz="3200"/>
              <a:t>Gradualism</a:t>
            </a:r>
          </a:p>
          <a:p>
            <a:pPr marL="457200" lvl="0" indent="-431800" rtl="0">
              <a:lnSpc>
                <a:spcPct val="115000"/>
              </a:lnSpc>
              <a:spcBef>
                <a:spcPts val="800"/>
              </a:spcBef>
              <a:buClr>
                <a:schemeClr val="dk1"/>
              </a:buClr>
              <a:buSzPct val="100000"/>
              <a:buFont typeface="Arial"/>
              <a:buChar char="●"/>
            </a:pPr>
            <a:r>
              <a:rPr lang="en" sz="3200"/>
              <a:t>Privatization – voucher</a:t>
            </a:r>
          </a:p>
          <a:p>
            <a:pPr marL="457200" lvl="0" indent="-431800" rtl="0">
              <a:lnSpc>
                <a:spcPct val="115000"/>
              </a:lnSpc>
              <a:spcBef>
                <a:spcPts val="800"/>
              </a:spcBef>
              <a:buClr>
                <a:schemeClr val="dk1"/>
              </a:buClr>
              <a:buSzPct val="100000"/>
              <a:buFont typeface="Arial"/>
              <a:buChar char="●"/>
            </a:pPr>
            <a:r>
              <a:rPr lang="en" sz="3200"/>
              <a:t>Foreign direct investment</a:t>
            </a:r>
          </a:p>
          <a:p>
            <a:pPr marL="457200" lvl="0" indent="-431800" rtl="0">
              <a:lnSpc>
                <a:spcPct val="115000"/>
              </a:lnSpc>
              <a:spcBef>
                <a:spcPts val="800"/>
              </a:spcBef>
              <a:buClr>
                <a:schemeClr val="dk1"/>
              </a:buClr>
              <a:buSzPct val="100000"/>
              <a:buFont typeface="Arial"/>
              <a:buChar char="●"/>
            </a:pPr>
            <a:r>
              <a:rPr lang="en" sz="3200"/>
              <a:t>Pro-western orientated trade</a:t>
            </a:r>
          </a:p>
          <a:p>
            <a:pPr>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Political transition</a:t>
            </a:r>
          </a:p>
        </p:txBody>
      </p:sp>
      <p:sp>
        <p:nvSpPr>
          <p:cNvPr id="85" name="Shape 8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31800" rtl="0">
              <a:lnSpc>
                <a:spcPct val="115000"/>
              </a:lnSpc>
              <a:spcBef>
                <a:spcPts val="800"/>
              </a:spcBef>
              <a:buClr>
                <a:schemeClr val="dk1"/>
              </a:buClr>
              <a:buSzPct val="100000"/>
              <a:buFont typeface="Arial"/>
              <a:buChar char="●"/>
            </a:pPr>
            <a:r>
              <a:rPr lang="en" sz="3200"/>
              <a:t>Leadership – dissidents + economists</a:t>
            </a:r>
          </a:p>
          <a:p>
            <a:pPr marL="457200" lvl="0" indent="-431800" rtl="0">
              <a:lnSpc>
                <a:spcPct val="115000"/>
              </a:lnSpc>
              <a:spcBef>
                <a:spcPts val="800"/>
              </a:spcBef>
              <a:buClr>
                <a:schemeClr val="dk1"/>
              </a:buClr>
              <a:buSzPct val="100000"/>
              <a:buFont typeface="Arial"/>
              <a:buChar char="●"/>
            </a:pPr>
            <a:r>
              <a:rPr lang="en" sz="3200"/>
              <a:t>Democracy</a:t>
            </a:r>
          </a:p>
          <a:p>
            <a:pPr marL="457200" lvl="0" indent="-431800" rtl="0">
              <a:lnSpc>
                <a:spcPct val="115000"/>
              </a:lnSpc>
              <a:spcBef>
                <a:spcPts val="800"/>
              </a:spcBef>
              <a:buClr>
                <a:schemeClr val="dk1"/>
              </a:buClr>
              <a:buSzPct val="100000"/>
              <a:buFont typeface="Arial"/>
              <a:buChar char="●"/>
            </a:pPr>
            <a:r>
              <a:rPr lang="en" sz="3200"/>
              <a:t>Pluralism - multi-party system</a:t>
            </a:r>
          </a:p>
          <a:p>
            <a:pPr marL="457200" lvl="0" indent="-431800" rtl="0">
              <a:lnSpc>
                <a:spcPct val="115000"/>
              </a:lnSpc>
              <a:spcBef>
                <a:spcPts val="800"/>
              </a:spcBef>
              <a:buClr>
                <a:schemeClr val="dk1"/>
              </a:buClr>
              <a:buSzPct val="100000"/>
              <a:buFont typeface="Arial"/>
              <a:buChar char="●"/>
            </a:pPr>
            <a:r>
              <a:rPr lang="en" sz="3200"/>
              <a:t>Foreign policy orientation to west</a:t>
            </a:r>
          </a:p>
          <a:p>
            <a:pPr marL="457200" lvl="0" indent="-431800" rtl="0">
              <a:lnSpc>
                <a:spcPct val="115000"/>
              </a:lnSpc>
              <a:spcBef>
                <a:spcPts val="800"/>
              </a:spcBef>
              <a:buClr>
                <a:schemeClr val="dk1"/>
              </a:buClr>
              <a:buSzPct val="100000"/>
              <a:buFont typeface="Arial"/>
              <a:buChar char="●"/>
            </a:pPr>
            <a:r>
              <a:rPr lang="en" sz="3200"/>
              <a:t>NATO</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V4 in 1989… and EaP 26 years later </a:t>
            </a:r>
          </a:p>
        </p:txBody>
      </p:sp>
      <p:sp>
        <p:nvSpPr>
          <p:cNvPr id="91" name="Shape 9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Words>
  <Application>Microsoft Office PowerPoint</Application>
  <PresentationFormat>Pokaz na ekranie (16:9)</PresentationFormat>
  <Paragraphs>78</Paragraphs>
  <Slides>16</Slides>
  <Notes>16</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swiss</vt:lpstr>
      <vt:lpstr>Political transformations</vt:lpstr>
      <vt:lpstr>The start</vt:lpstr>
      <vt:lpstr>GDP growth V4+</vt:lpstr>
      <vt:lpstr>V4  Success</vt:lpstr>
      <vt:lpstr>V4 as a model…?</vt:lpstr>
      <vt:lpstr>Embedded liberalism</vt:lpstr>
      <vt:lpstr>Economical transformation</vt:lpstr>
      <vt:lpstr>Political transition</vt:lpstr>
      <vt:lpstr>V4 in 1989… and EaP 26 years later </vt:lpstr>
      <vt:lpstr>Economical factors </vt:lpstr>
      <vt:lpstr>External factors</vt:lpstr>
      <vt:lpstr>Internal factors: history, society...</vt:lpstr>
      <vt:lpstr>Second wave of transformation?</vt:lpstr>
      <vt:lpstr>How should the transformation continue?</vt:lpstr>
      <vt:lpstr>More suggestions</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transformations</dc:title>
  <dc:creator>Nadia 2</dc:creator>
  <cp:lastModifiedBy>Nadia 2</cp:lastModifiedBy>
  <cp:revision>1</cp:revision>
  <dcterms:modified xsi:type="dcterms:W3CDTF">2015-07-20T15:39:41Z</dcterms:modified>
</cp:coreProperties>
</file>