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83" r:id="rId5"/>
    <p:sldId id="276" r:id="rId6"/>
    <p:sldId id="277" r:id="rId7"/>
    <p:sldId id="278" r:id="rId8"/>
    <p:sldId id="279" r:id="rId9"/>
    <p:sldId id="280" r:id="rId10"/>
    <p:sldId id="281" r:id="rId11"/>
    <p:sldId id="270" r:id="rId12"/>
    <p:sldId id="273" r:id="rId13"/>
    <p:sldId id="297" r:id="rId14"/>
    <p:sldId id="298" r:id="rId15"/>
    <p:sldId id="257" r:id="rId16"/>
    <p:sldId id="258" r:id="rId17"/>
    <p:sldId id="262" r:id="rId18"/>
    <p:sldId id="263" r:id="rId19"/>
    <p:sldId id="261" r:id="rId20"/>
    <p:sldId id="260" r:id="rId21"/>
    <p:sldId id="259" r:id="rId22"/>
    <p:sldId id="264" r:id="rId23"/>
    <p:sldId id="265" r:id="rId24"/>
    <p:sldId id="266" r:id="rId25"/>
    <p:sldId id="268" r:id="rId26"/>
    <p:sldId id="267" r:id="rId27"/>
    <p:sldId id="269" r:id="rId28"/>
    <p:sldId id="282" r:id="rId29"/>
    <p:sldId id="293" r:id="rId30"/>
    <p:sldId id="295" r:id="rId31"/>
    <p:sldId id="286" r:id="rId32"/>
    <p:sldId id="291" r:id="rId33"/>
    <p:sldId id="296" r:id="rId34"/>
    <p:sldId id="299" r:id="rId35"/>
    <p:sldId id="302" r:id="rId36"/>
    <p:sldId id="307" r:id="rId37"/>
    <p:sldId id="308" r:id="rId38"/>
    <p:sldId id="311" r:id="rId39"/>
    <p:sldId id="312" r:id="rId40"/>
    <p:sldId id="30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81" autoAdjust="0"/>
    <p:restoredTop sz="94714" autoAdjust="0"/>
  </p:normalViewPr>
  <p:slideViewPr>
    <p:cSldViewPr>
      <p:cViewPr>
        <p:scale>
          <a:sx n="80" d="100"/>
          <a:sy n="80" d="100"/>
        </p:scale>
        <p:origin x="-2028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AE7F-D4E1-41B1-8C8B-D7784D3BC79E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F82-A080-4626-B0CE-3B07E5674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AE7F-D4E1-41B1-8C8B-D7784D3BC79E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F82-A080-4626-B0CE-3B07E5674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AE7F-D4E1-41B1-8C8B-D7784D3BC79E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F82-A080-4626-B0CE-3B07E5674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AE7F-D4E1-41B1-8C8B-D7784D3BC79E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F82-A080-4626-B0CE-3B07E5674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AE7F-D4E1-41B1-8C8B-D7784D3BC79E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F82-A080-4626-B0CE-3B07E5674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AE7F-D4E1-41B1-8C8B-D7784D3BC79E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F82-A080-4626-B0CE-3B07E5674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AE7F-D4E1-41B1-8C8B-D7784D3BC79E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F82-A080-4626-B0CE-3B07E5674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AE7F-D4E1-41B1-8C8B-D7784D3BC79E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F82-A080-4626-B0CE-3B07E5674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AE7F-D4E1-41B1-8C8B-D7784D3BC79E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F82-A080-4626-B0CE-3B07E5674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AE7F-D4E1-41B1-8C8B-D7784D3BC79E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F82-A080-4626-B0CE-3B07E5674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AE7F-D4E1-41B1-8C8B-D7784D3BC79E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07F82-A080-4626-B0CE-3B07E5674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6AE7F-D4E1-41B1-8C8B-D7784D3BC79E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07F82-A080-4626-B0CE-3B07E5674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US" dirty="0" smtClean="0"/>
              <a:t>DISCOVER GEORGIA</a:t>
            </a:r>
            <a:endParaRPr lang="ru-RU" dirty="0"/>
          </a:p>
        </p:txBody>
      </p:sp>
      <p:pic>
        <p:nvPicPr>
          <p:cNvPr id="16389" name="Picture 5" descr="C:\Users\ADMIN\Desktop\tumblr_m2oq1r2Opl1qzwbzmo1_12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133600"/>
            <a:ext cx="5887138" cy="3939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6002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Georgia is famous for…</a:t>
            </a:r>
            <a:br>
              <a:rPr lang="en-US" dirty="0" smtClean="0"/>
            </a:br>
            <a:endParaRPr lang="ru-RU" dirty="0"/>
          </a:p>
        </p:txBody>
      </p:sp>
      <p:pic>
        <p:nvPicPr>
          <p:cNvPr id="37890" name="Picture 2" descr="C:\Users\ADMIN\Desktop\stalinDM2109_468x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807721"/>
            <a:ext cx="2590800" cy="305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1" name="Picture 3" descr="C:\Users\ADMIN\Desktop\0.5_GL_Borjomi_Glass_Bot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09999"/>
            <a:ext cx="2032399" cy="304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2" name="Picture 4" descr="C:\Users\ADMIN\Desktop\Georgia_trip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0"/>
            <a:ext cx="3540533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4" name="Picture 6" descr="C:\Users\ADMIN\Desktop\win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807629" cy="2354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5" name="Picture 7" descr="C:\Users\ADMIN\Desktop\235306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3810000"/>
            <a:ext cx="4495800" cy="3048000"/>
          </a:xfrm>
          <a:prstGeom prst="rect">
            <a:avLst/>
          </a:prstGeom>
          <a:noFill/>
        </p:spPr>
      </p:pic>
      <p:pic>
        <p:nvPicPr>
          <p:cNvPr id="10" name="Picture 5" descr="C:\Users\ADMIN\Desktop\6064439659_5d306d83fd_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4400" y="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su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1027" name="Picture 3" descr="C:\Users\ADMIN\Desktop\su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1028" name="Picture 4" descr="C:\Users\ADMIN\Desktop\8067747057_2e4d268d0f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7187" y="0"/>
            <a:ext cx="5126813" cy="3429000"/>
          </a:xfrm>
          <a:prstGeom prst="rect">
            <a:avLst/>
          </a:prstGeom>
          <a:noFill/>
        </p:spPr>
      </p:pic>
      <p:pic>
        <p:nvPicPr>
          <p:cNvPr id="1029" name="Picture 5" descr="C:\Users\ADMIN\Desktop\su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590800"/>
            <a:ext cx="8229600" cy="1143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GEORGIAN DANCE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57200" y="4191000"/>
            <a:ext cx="3962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The Georgian National Ballet,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Sukhishvili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was founded in 1945 and now it is very popular in the world.  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725" name="Picture 5" descr="C:\Users\ADMIN\Desktop\img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9600" cy="3322301"/>
          </a:xfrm>
          <a:prstGeom prst="rect">
            <a:avLst/>
          </a:prstGeom>
          <a:noFill/>
        </p:spPr>
      </p:pic>
      <p:pic>
        <p:nvPicPr>
          <p:cNvPr id="30726" name="Picture 6" descr="C:\Users\ADMIN\Desktop\img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35699"/>
            <a:ext cx="4419600" cy="3322301"/>
          </a:xfrm>
          <a:prstGeom prst="rect">
            <a:avLst/>
          </a:prstGeom>
          <a:noFill/>
        </p:spPr>
      </p:pic>
      <p:pic>
        <p:nvPicPr>
          <p:cNvPr id="30727" name="Picture 7" descr="C:\Users\ADMIN\Desktop\img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829" y="0"/>
            <a:ext cx="4460171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838200"/>
            <a:ext cx="1676400" cy="1066800"/>
          </a:xfr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Music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5562600" cy="2667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  </a:t>
            </a:r>
            <a:r>
              <a:rPr lang="en-US" sz="2600" dirty="0" smtClean="0"/>
              <a:t>The most well-known example of music in </a:t>
            </a:r>
            <a:r>
              <a:rPr lang="en-US" sz="2600" dirty="0" err="1" smtClean="0"/>
              <a:t>Kakhetian</a:t>
            </a:r>
            <a:r>
              <a:rPr lang="en-US" sz="2600" dirty="0" smtClean="0"/>
              <a:t> style is the patriotic "</a:t>
            </a:r>
            <a:r>
              <a:rPr lang="en-US" sz="2600" dirty="0" err="1" smtClean="0"/>
              <a:t>Chakrulo</a:t>
            </a:r>
            <a:r>
              <a:rPr lang="en-US" sz="2600" dirty="0" smtClean="0"/>
              <a:t>", which was chosen to accompany the </a:t>
            </a:r>
            <a:r>
              <a:rPr lang="en-US" sz="2600" i="1" dirty="0" smtClean="0"/>
              <a:t>Voyager</a:t>
            </a:r>
            <a:r>
              <a:rPr lang="en-US" sz="2600" dirty="0" smtClean="0"/>
              <a:t> spacecraft in 1977.</a:t>
            </a:r>
            <a:endParaRPr lang="ru-RU" sz="2600" dirty="0"/>
          </a:p>
        </p:txBody>
      </p:sp>
      <p:pic>
        <p:nvPicPr>
          <p:cNvPr id="15362" name="Picture 2" descr="C:\Users\ADMIN\Desktop\Sakhio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3240"/>
            <a:ext cx="9144000" cy="3794760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2438400" cy="1401762"/>
          </a:xfr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Cinema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1371600"/>
            <a:ext cx="3429000" cy="2286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400" b="1" dirty="0" smtClean="0">
                <a:latin typeface="Cambria" pitchFamily="18" charset="0"/>
              </a:rPr>
              <a:t>      “</a:t>
            </a:r>
            <a:r>
              <a:rPr lang="en-US" sz="2400" dirty="0" smtClean="0">
                <a:latin typeface="Cambria" pitchFamily="18" charset="0"/>
              </a:rPr>
              <a:t>Georgian film is a completely unique phenomenon, vivid, philosophically inspiring, very wise, childlike. There is everything that can make me cry and I ought to say that it (my crying) is not an easy thing.”</a:t>
            </a:r>
            <a:endParaRPr lang="ru-RU" sz="2400" dirty="0">
              <a:latin typeface="Cambria" pitchFamily="18" charset="0"/>
            </a:endParaRPr>
          </a:p>
        </p:txBody>
      </p:sp>
      <p:pic>
        <p:nvPicPr>
          <p:cNvPr id="14338" name="Picture 2" descr="C:\Users\ADMIN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53000"/>
            <a:ext cx="2930935" cy="304800"/>
          </a:xfrm>
          <a:prstGeom prst="rect">
            <a:avLst/>
          </a:prstGeom>
          <a:noFill/>
        </p:spPr>
      </p:pic>
      <p:pic>
        <p:nvPicPr>
          <p:cNvPr id="14339" name="Picture 3" descr="C:\Users\ADMIN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1538" y="2971800"/>
            <a:ext cx="2852462" cy="296639"/>
          </a:xfrm>
          <a:prstGeom prst="rect">
            <a:avLst/>
          </a:prstGeom>
          <a:noFill/>
        </p:spPr>
      </p:pic>
      <p:pic>
        <p:nvPicPr>
          <p:cNvPr id="14340" name="Picture 4" descr="C:\Users\ADMIN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52400"/>
            <a:ext cx="2286000" cy="2638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C:\Users\ADMIN\Desktop\c889d84a0da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74520"/>
            <a:ext cx="2336926" cy="269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ProBook\Desktop\tb\Tangerines_fil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3276600"/>
            <a:ext cx="2362200" cy="3276600"/>
          </a:xfrm>
          <a:prstGeom prst="rect">
            <a:avLst/>
          </a:prstGeom>
          <a:noFill/>
        </p:spPr>
      </p:pic>
      <p:pic>
        <p:nvPicPr>
          <p:cNvPr id="9" name="Picture 8" descr="8.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5638800"/>
            <a:ext cx="666843" cy="571580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eorgianChurchkhe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3778221" y="0"/>
            <a:ext cx="5365775" cy="3581399"/>
          </a:xfrm>
          <a:prstGeom prst="rect">
            <a:avLst/>
          </a:prstGeom>
          <a:noFill/>
        </p:spPr>
      </p:pic>
      <p:pic>
        <p:nvPicPr>
          <p:cNvPr id="1027" name="Picture 3" descr="C:\Users\ADMIN\Desktop\Mtsvad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0" y="3657600"/>
            <a:ext cx="4803600" cy="3200400"/>
          </a:xfrm>
          <a:prstGeom prst="rect">
            <a:avLst/>
          </a:prstGeom>
          <a:noFill/>
        </p:spPr>
      </p:pic>
      <p:pic>
        <p:nvPicPr>
          <p:cNvPr id="1028" name="Picture 4" descr="C:\Users\ADMIN\Desktop\img_7586-low-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4775200" y="3581400"/>
            <a:ext cx="4368800" cy="3276600"/>
          </a:xfrm>
          <a:prstGeom prst="rect">
            <a:avLst/>
          </a:prstGeom>
          <a:noFill/>
        </p:spPr>
      </p:pic>
      <p:pic>
        <p:nvPicPr>
          <p:cNvPr id="1029" name="Picture 5" descr="C:\Users\ADMIN\Desktop\dsc04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0" y="0"/>
            <a:ext cx="4800600" cy="3657600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2971800"/>
            <a:ext cx="8229600" cy="1143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en-US" sz="4000" b="1" dirty="0">
                <a:solidFill>
                  <a:schemeClr val="tx1"/>
                </a:solidFill>
              </a:rPr>
              <a:t>GEORGIAN </a:t>
            </a:r>
            <a:r>
              <a:rPr lang="en-US" sz="4000" b="1" dirty="0" smtClean="0">
                <a:solidFill>
                  <a:schemeClr val="tx1"/>
                </a:solidFill>
              </a:rPr>
              <a:t>CUISINE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ef632cd1ecf3c5458abdb96aac494d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19833">
            <a:off x="468141" y="4697814"/>
            <a:ext cx="2617120" cy="192171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5 Georgian Food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C:\Users\ADMIN\Desktop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04799"/>
            <a:ext cx="4180840" cy="2646101"/>
          </a:xfrm>
          <a:prstGeom prst="rect">
            <a:avLst/>
          </a:prstGeom>
          <a:noFill/>
        </p:spPr>
      </p:pic>
      <p:pic>
        <p:nvPicPr>
          <p:cNvPr id="2053" name="Picture 5" descr="C:\Users\ADMIN\Desktop\e53c7da46225a1ab20ad9bac799d80f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92881">
            <a:off x="5743339" y="4315865"/>
            <a:ext cx="3225774" cy="2276475"/>
          </a:xfrm>
          <a:prstGeom prst="rect">
            <a:avLst/>
          </a:prstGeom>
          <a:noFill/>
        </p:spPr>
      </p:pic>
      <p:pic>
        <p:nvPicPr>
          <p:cNvPr id="2054" name="Picture 6" descr="C:\Users\ADMIN\Desktop\0347ee1b12a38751cd67ab699370ce5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37643">
            <a:off x="606336" y="453936"/>
            <a:ext cx="2187483" cy="2187483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5f0ba3585b15b23588475f7b0797da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2525" y="3429000"/>
            <a:ext cx="5371475" cy="3429000"/>
          </a:xfrm>
          <a:prstGeom prst="rect">
            <a:avLst/>
          </a:prstGeom>
          <a:noFill/>
        </p:spPr>
      </p:pic>
      <p:pic>
        <p:nvPicPr>
          <p:cNvPr id="7171" name="Picture 3" descr="C:\Users\ADMIN\Desktop\xorci_soko_da_lobio_qotans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1"/>
            <a:ext cx="4724400" cy="3352800"/>
          </a:xfrm>
          <a:prstGeom prst="rect">
            <a:avLst/>
          </a:prstGeom>
          <a:noFill/>
        </p:spPr>
      </p:pic>
      <p:pic>
        <p:nvPicPr>
          <p:cNvPr id="7172" name="Picture 4" descr="C:\Users\ADMIN\Desktop\lobio-in-clay-pots-covered-with-mchad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914452" cy="3505200"/>
          </a:xfrm>
          <a:prstGeom prst="rect">
            <a:avLst/>
          </a:prstGeom>
          <a:noFill/>
        </p:spPr>
      </p:pic>
      <p:pic>
        <p:nvPicPr>
          <p:cNvPr id="7173" name="Picture 5" descr="C:\Users\ADMIN\Desktop\lobio-with-mint-and-egg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0"/>
            <a:ext cx="4419600" cy="35052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2667000"/>
            <a:ext cx="8229600" cy="1143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_ Balaveri" pitchFamily="34" charset="0"/>
                <a:ea typeface="+mj-ea"/>
                <a:cs typeface="+mj-cs"/>
              </a:rPr>
              <a:t>N5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_ Balaveri" pitchFamily="34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_ Balaveri" pitchFamily="34" charset="0"/>
                <a:ea typeface="+mj-ea"/>
                <a:cs typeface="+mj-cs"/>
              </a:rPr>
              <a:t>Lobio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_ Balaveri" pitchFamily="34" charset="0"/>
                <a:ea typeface="+mj-ea"/>
                <a:cs typeface="+mj-cs"/>
              </a:rPr>
              <a:t> (bean)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ADMIN\Desktop\elerji-cornmeal-and-sulguni-cheese-reci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5201"/>
            <a:ext cx="4661392" cy="3352800"/>
          </a:xfrm>
          <a:prstGeom prst="rect">
            <a:avLst/>
          </a:prstGeom>
          <a:noFill/>
        </p:spPr>
      </p:pic>
      <p:pic>
        <p:nvPicPr>
          <p:cNvPr id="6148" name="Picture 4" descr="C:\Users\ADMIN\Desktop\19f6531180b8bd33ec5071c3ff88b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172201" cy="3505200"/>
          </a:xfrm>
          <a:prstGeom prst="rect">
            <a:avLst/>
          </a:prstGeom>
          <a:noFill/>
        </p:spPr>
      </p:pic>
      <p:pic>
        <p:nvPicPr>
          <p:cNvPr id="6150" name="Picture 6" descr="C:\Users\ADMIN\Desktop\elarji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0"/>
            <a:ext cx="2971800" cy="3599362"/>
          </a:xfrm>
          <a:prstGeom prst="rect">
            <a:avLst/>
          </a:prstGeom>
          <a:noFill/>
        </p:spPr>
      </p:pic>
      <p:pic>
        <p:nvPicPr>
          <p:cNvPr id="9" name="Picture 5" descr="C:\Users\ADMIN\Desktop\gomi-with-strips-of-cheese-and-butter-805x4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9347" y="3505200"/>
            <a:ext cx="4634653" cy="3352800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2667000"/>
            <a:ext cx="8229600" cy="1143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_ Balaveri" pitchFamily="34" charset="0"/>
                <a:ea typeface="+mj-ea"/>
                <a:cs typeface="+mj-cs"/>
              </a:rPr>
              <a:t>N4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_ Balaveri" pitchFamily="34" charset="0"/>
                <a:ea typeface="+mj-ea"/>
                <a:cs typeface="+mj-cs"/>
              </a:rPr>
              <a:t>Ghomi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_ Balaveri" pitchFamily="34" charset="0"/>
                <a:ea typeface="+mj-ea"/>
                <a:cs typeface="+mj-cs"/>
              </a:rPr>
              <a:t> with cheese or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_ Balaveri" pitchFamily="34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_ Balaveri" pitchFamily="34" charset="0"/>
                <a:ea typeface="+mj-ea"/>
                <a:cs typeface="+mj-cs"/>
              </a:rPr>
              <a:t>Elarji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108879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97174" cy="3200400"/>
          </a:xfrm>
          <a:prstGeom prst="rect">
            <a:avLst/>
          </a:prstGeom>
          <a:noFill/>
        </p:spPr>
      </p:pic>
      <p:pic>
        <p:nvPicPr>
          <p:cNvPr id="5124" name="Picture 4" descr="C:\Users\ADMIN\Desktop\mwvad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0"/>
            <a:ext cx="4343400" cy="3257550"/>
          </a:xfrm>
          <a:prstGeom prst="rect">
            <a:avLst/>
          </a:prstGeom>
          <a:noFill/>
        </p:spPr>
      </p:pic>
      <p:pic>
        <p:nvPicPr>
          <p:cNvPr id="5125" name="Picture 5" descr="C:\Users\ADMIN\Desktop\1145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483" y="3200400"/>
            <a:ext cx="4932516" cy="3657600"/>
          </a:xfrm>
          <a:prstGeom prst="rect">
            <a:avLst/>
          </a:prstGeom>
          <a:noFill/>
        </p:spPr>
      </p:pic>
      <p:pic>
        <p:nvPicPr>
          <p:cNvPr id="8" name="Picture 3" descr="C:\Users\ADMIN\Desktop\mwvad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00400"/>
            <a:ext cx="4800600" cy="36576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2667000"/>
            <a:ext cx="8229600" cy="1143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_ Balaveri" pitchFamily="34" charset="0"/>
                <a:ea typeface="+mj-ea"/>
                <a:cs typeface="+mj-cs"/>
              </a:rPr>
              <a:t>N3 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_ Balaveri" pitchFamily="34" charset="0"/>
                <a:ea typeface="+mj-ea"/>
                <a:cs typeface="+mj-cs"/>
              </a:rPr>
              <a:t>Mtsvadi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ProBook\Desktop\tb\Georgia,_Ossetia,_Russia_and_Abkhazia_(en)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xink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86300"/>
            <a:ext cx="2895600" cy="2171700"/>
          </a:xfrm>
          <a:prstGeom prst="rect">
            <a:avLst/>
          </a:prstGeom>
          <a:noFill/>
        </p:spPr>
      </p:pic>
      <p:pic>
        <p:nvPicPr>
          <p:cNvPr id="4099" name="Picture 3" descr="C:\Users\ADMIN\Desktop\xinka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4723075"/>
          </a:xfrm>
          <a:prstGeom prst="rect">
            <a:avLst/>
          </a:prstGeom>
          <a:noFill/>
        </p:spPr>
      </p:pic>
      <p:pic>
        <p:nvPicPr>
          <p:cNvPr id="4100" name="Picture 4" descr="C:\Users\ADMIN\Desktop\68618919c75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724400"/>
            <a:ext cx="2844800" cy="21336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_ Balaveri" pitchFamily="34" charset="0"/>
                <a:ea typeface="+mj-ea"/>
                <a:cs typeface="+mj-cs"/>
              </a:rPr>
              <a:t>N2 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_ Balaveri" pitchFamily="34" charset="0"/>
                <a:ea typeface="+mj-ea"/>
                <a:cs typeface="+mj-cs"/>
              </a:rPr>
              <a:t>Khinkali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01" name="Picture 5" descr="C:\Users\ADMIN\Desktop\49ea7cc7ab9751d98c21db24c0ad05d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6530" y="4724400"/>
            <a:ext cx="3427470" cy="2133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52800"/>
            <a:ext cx="5257800" cy="3505200"/>
          </a:xfrm>
          <a:prstGeom prst="rect">
            <a:avLst/>
          </a:prstGeom>
          <a:noFill/>
        </p:spPr>
      </p:pic>
      <p:pic>
        <p:nvPicPr>
          <p:cNvPr id="3075" name="Picture 3" descr="C:\Users\ADMIN\Desktop\IMG_1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38800" cy="3760376"/>
          </a:xfrm>
          <a:prstGeom prst="rect">
            <a:avLst/>
          </a:prstGeom>
          <a:noFill/>
        </p:spPr>
      </p:pic>
      <p:pic>
        <p:nvPicPr>
          <p:cNvPr id="3078" name="Picture 6" descr="C:\Users\ADMIN\Desktop\img_7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2" y="1"/>
            <a:ext cx="3581398" cy="4343400"/>
          </a:xfrm>
          <a:prstGeom prst="rect">
            <a:avLst/>
          </a:prstGeom>
          <a:noFill/>
        </p:spPr>
      </p:pic>
      <p:pic>
        <p:nvPicPr>
          <p:cNvPr id="11" name="Picture 4" descr="C:\Users\ADMIN\Desktop\original_Moscow_Where_to_Eat-Khachapuri_at_Cafe_Khachapur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1" y="3733800"/>
            <a:ext cx="3886200" cy="3124200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33400" y="3048000"/>
            <a:ext cx="8229600" cy="1143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_ Balaveri" pitchFamily="34" charset="0"/>
                <a:ea typeface="+mj-ea"/>
                <a:cs typeface="+mj-cs"/>
              </a:rPr>
              <a:t>N1  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_ Balaveri" pitchFamily="34" charset="0"/>
                <a:ea typeface="+mj-ea"/>
                <a:cs typeface="+mj-cs"/>
              </a:rPr>
              <a:t>Khachapuri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5000" y="457200"/>
            <a:ext cx="167640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_ Balaveri" pitchFamily="34" charset="0"/>
              </a:rPr>
              <a:t>Imeruli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0" y="6248400"/>
            <a:ext cx="1731564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_ Balaveri" pitchFamily="34" charset="0"/>
              </a:rPr>
              <a:t>Megrelian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6172200"/>
            <a:ext cx="139814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_ Balaveri" pitchFamily="34" charset="0"/>
              </a:rPr>
              <a:t>Adjaruli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43600" y="304800"/>
            <a:ext cx="112082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_ Balaveri" pitchFamily="34" charset="0"/>
              </a:rPr>
              <a:t>Guruli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Georgian Beverages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8194" name="Picture 2" descr="C:\Users\ADMIN\Desktop\wine4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553200" cy="4876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19400"/>
            <a:ext cx="43434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Georgian Wine</a:t>
            </a:r>
            <a:br>
              <a:rPr lang="en-US" dirty="0" smtClean="0"/>
            </a:br>
            <a:endParaRPr lang="ru-RU" dirty="0"/>
          </a:p>
        </p:txBody>
      </p:sp>
      <p:pic>
        <p:nvPicPr>
          <p:cNvPr id="9218" name="Picture 2" descr="C:\Users\ADMIN\Desktop\191842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322868"/>
            <a:ext cx="4495800" cy="253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572000" y="152400"/>
            <a:ext cx="4572000" cy="2590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_ Gogebashvili" pitchFamily="34" charset="0"/>
              </a:rPr>
              <a:t>Georgia is one of the most ancient wine-producing areas of the world, and its wines are popular around the </a:t>
            </a:r>
            <a:r>
              <a:rPr lang="en-US" sz="2000" dirty="0" smtClean="0">
                <a:latin typeface="_ Gogebashvili" pitchFamily="34" charset="0"/>
              </a:rPr>
              <a:t>world.</a:t>
            </a:r>
          </a:p>
          <a:p>
            <a:r>
              <a:rPr lang="en-US" sz="2000" dirty="0" smtClean="0">
                <a:latin typeface="_ Gogebashvili" pitchFamily="34" charset="0"/>
              </a:rPr>
              <a:t>Wine </a:t>
            </a:r>
            <a:r>
              <a:rPr lang="en-US" sz="2000" dirty="0">
                <a:latin typeface="_ Gogebashvili" pitchFamily="34" charset="0"/>
              </a:rPr>
              <a:t>is produced across the country, with the southeastern region of </a:t>
            </a:r>
            <a:r>
              <a:rPr lang="en-US" sz="2000" dirty="0" err="1">
                <a:latin typeface="_ Gogebashvili" pitchFamily="34" charset="0"/>
              </a:rPr>
              <a:t>Kakheti</a:t>
            </a:r>
            <a:r>
              <a:rPr lang="en-US" sz="2000" dirty="0">
                <a:latin typeface="_ Gogebashvili" pitchFamily="34" charset="0"/>
              </a:rPr>
              <a:t> making around 70%, in a wide selection of varieties.</a:t>
            </a:r>
            <a:r>
              <a:rPr lang="en-US" sz="2000" dirty="0"/>
              <a:t/>
            </a:r>
            <a:br>
              <a:rPr lang="en-US" sz="2000" dirty="0"/>
            </a:br>
            <a:endParaRPr lang="ru-RU" sz="2000" dirty="0"/>
          </a:p>
        </p:txBody>
      </p:sp>
      <p:pic>
        <p:nvPicPr>
          <p:cNvPr id="9219" name="Picture 3" descr="C:\Users\ADMIN\Desktop\ITN_GEO_003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819400"/>
            <a:ext cx="3486276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ADMIN\Desktop\wine-fair-blog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19600" cy="2528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304800"/>
            <a:ext cx="5715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4000" dirty="0" smtClean="0"/>
              <a:t>Georgian Vodka – </a:t>
            </a:r>
            <a:r>
              <a:rPr lang="en-US" sz="4000" dirty="0" err="1" smtClean="0"/>
              <a:t>Chacha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10242" name="Picture 2" descr="C:\Users\ADMIN\Desktop\askaneli_chacha__georgian_vodka__by_bustavshica-d7ci0u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0"/>
            <a:ext cx="3891064" cy="33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ADMIN\Desktop\paulsenchachaonblack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371600"/>
            <a:ext cx="4497940" cy="533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52400" y="152400"/>
            <a:ext cx="3886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Georgian vodka, </a:t>
            </a:r>
            <a:r>
              <a:rPr lang="en-US" sz="2000" dirty="0" err="1"/>
              <a:t>chacha</a:t>
            </a:r>
            <a:r>
              <a:rPr lang="en-US" sz="2000" dirty="0"/>
              <a:t> is actually distilled from the grape </a:t>
            </a:r>
            <a:r>
              <a:rPr lang="en-US" sz="2000" dirty="0" err="1"/>
              <a:t>pomace</a:t>
            </a:r>
            <a:r>
              <a:rPr lang="en-US" sz="2000" dirty="0"/>
              <a:t> left over after wine-pressing; however, it can also be produced from other </a:t>
            </a:r>
            <a:r>
              <a:rPr lang="en-US" sz="2000" dirty="0" smtClean="0"/>
              <a:t>fruits. </a:t>
            </a:r>
            <a:r>
              <a:rPr lang="en-US" sz="2000" dirty="0" err="1" smtClean="0"/>
              <a:t>Chacha</a:t>
            </a:r>
            <a:r>
              <a:rPr lang="en-US" sz="2000" dirty="0" smtClean="0"/>
              <a:t> </a:t>
            </a:r>
            <a:r>
              <a:rPr lang="en-US" sz="2000" dirty="0"/>
              <a:t>is often home-made, with individual families. It is too strong, about 40%-70% of alcohol.</a:t>
            </a:r>
            <a:endParaRPr lang="ru-RU" sz="20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Georgian 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Ca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ndy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Users\ADMIN\Desktop\img_0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752600"/>
            <a:ext cx="59944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1066800"/>
            <a:ext cx="3200400" cy="8382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_ Gogebashvili" pitchFamily="34" charset="0"/>
              </a:rPr>
              <a:t>Churchkhela</a:t>
            </a:r>
            <a:endParaRPr lang="ru-RU" dirty="0"/>
          </a:p>
        </p:txBody>
      </p:sp>
      <p:pic>
        <p:nvPicPr>
          <p:cNvPr id="24579" name="Picture 3" descr="C:\Users\ADMIN\Desktop\post-82-1253125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76600"/>
            <a:ext cx="4792014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C:\Users\ADMIN\Desktop\MlyIuTp2n4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4419600" cy="3122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5029200" y="2743200"/>
            <a:ext cx="4114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_ Gogebashvili" pitchFamily="34" charset="0"/>
                <a:ea typeface="Calibri" pitchFamily="34" charset="0"/>
                <a:cs typeface="Times New Roman" pitchFamily="18" charset="0"/>
              </a:rPr>
              <a:t>One of the most popular desserts is this sausage-shaped candy, also popular in many of Georgia’s neighboring countries. It is prepared by threading walnuts onto a long string and dipping it in concentrated fresh grape juice, which dries into a gelatin-like coating around the nuts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_ Gogebashvil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_ Gogebashvil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2590800" cy="8382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_ Gogebashvili" pitchFamily="34" charset="0"/>
              </a:rPr>
              <a:t>Gozinakhi</a:t>
            </a:r>
            <a:endParaRPr lang="ru-RU" dirty="0"/>
          </a:p>
        </p:txBody>
      </p:sp>
      <p:pic>
        <p:nvPicPr>
          <p:cNvPr id="25603" name="Picture 3" descr="C:\Users\ADMIN\Desktop\gozina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981200"/>
            <a:ext cx="3512527" cy="3581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4" name="Picture 4" descr="C:\Users\ADMIN\Desktop\tumblr_lx72xhyGkN1qffj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862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C:\Users\ADMIN\Desktop\gozinak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95400"/>
            <a:ext cx="3548844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4191000" y="381000"/>
            <a:ext cx="464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_ Gogebashvili" pitchFamily="34" charset="0"/>
              </a:rPr>
              <a:t>Gozinaki</a:t>
            </a:r>
            <a:r>
              <a:rPr lang="en-US" sz="2000" dirty="0" smtClean="0">
                <a:latin typeface="_ Gogebashvili" pitchFamily="34" charset="0"/>
              </a:rPr>
              <a:t> is a traditional candy during </a:t>
            </a:r>
            <a:r>
              <a:rPr lang="en-US" sz="2000" dirty="0">
                <a:latin typeface="_ Gogebashvili" pitchFamily="34" charset="0"/>
              </a:rPr>
              <a:t>C</a:t>
            </a:r>
            <a:r>
              <a:rPr lang="en-US" sz="2000" dirty="0" smtClean="0">
                <a:latin typeface="_ Gogebashvili" pitchFamily="34" charset="0"/>
              </a:rPr>
              <a:t>hristmas holidays. It is made by honey and nut.</a:t>
            </a:r>
            <a:endParaRPr lang="ru-RU" sz="2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should you visit Georgia?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10200"/>
            <a:ext cx="8763000" cy="1295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Here you can find everything…</a:t>
            </a:r>
          </a:p>
        </p:txBody>
      </p:sp>
      <p:pic>
        <p:nvPicPr>
          <p:cNvPr id="18434" name="Picture 2" descr="C:\Users\ADMIN\Desktop\batumi-panorama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8610600" cy="3186652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\Desktop\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684701" cy="5816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43600" y="457200"/>
            <a:ext cx="37338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/>
              <a:t>Sea</a:t>
            </a:r>
            <a:br>
              <a:rPr lang="en-US" sz="4400" dirty="0" smtClean="0"/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5334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Brief Information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38200" y="1676400"/>
            <a:ext cx="79248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Capital – Tbilisi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Official language – Georgian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Government – </a:t>
            </a:r>
            <a:r>
              <a:rPr lang="en-US" sz="3200" dirty="0" smtClean="0"/>
              <a:t>Parliamentary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republic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Population – </a:t>
            </a:r>
            <a:r>
              <a:rPr lang="en-US" sz="3200" dirty="0" smtClean="0"/>
              <a:t>about 4 </a:t>
            </a:r>
            <a:r>
              <a:rPr lang="en-US" sz="3200" dirty="0" err="1" smtClean="0"/>
              <a:t>mln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Religion – Orthodox Christianity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Currency – Georgian </a:t>
            </a:r>
            <a:r>
              <a:rPr lang="en-US" sz="3200" dirty="0" err="1" smtClean="0"/>
              <a:t>Lari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3" name="Picture 5" descr="C:\Users\ADMIN\Desktop\a4_ger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0"/>
            <a:ext cx="1676400" cy="1464857"/>
          </a:xfrm>
          <a:prstGeom prst="rect">
            <a:avLst/>
          </a:prstGeom>
          <a:noFill/>
        </p:spPr>
      </p:pic>
      <p:pic>
        <p:nvPicPr>
          <p:cNvPr id="2054" name="Picture 6" descr="C:\Users\ADMIN\Desktop\georgia-republic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1879046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ADMIN\Desktop\10479353_619315884832736_231348245667604117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87" y="381000"/>
            <a:ext cx="8916013" cy="5959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53000" y="457200"/>
            <a:ext cx="3886200" cy="1630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Mountains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1074659_559710784067788_1474421985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8706853" cy="3877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57800" y="1524000"/>
            <a:ext cx="3886200" cy="1630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Glacier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1915986_129927470379457_814079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650" y="533400"/>
            <a:ext cx="8611549" cy="5764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enduro georgia www.caucasusenduro.com davidgareji desert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23165" cy="3810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23622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Desert</a:t>
            </a:r>
            <a:br>
              <a:rPr lang="en-US" dirty="0" smtClean="0"/>
            </a:br>
            <a:endParaRPr lang="ru-RU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ADMIN\Desktop\99746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8989592" cy="5995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14800" y="4876800"/>
            <a:ext cx="2133600" cy="1173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Canyons</a:t>
            </a:r>
            <a:br>
              <a:rPr lang="en-US" dirty="0" smtClean="0"/>
            </a:br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590413_840494395981970_405115200565751654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671513"/>
            <a:ext cx="8963025" cy="5514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10370890_909536725725202_840321344877197613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001000" cy="600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10502053_910361278976080_116204453549087057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382000" cy="557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10623429_808473212536838_500767448966260644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924800" cy="594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ADMIN\Desktop\10700438_808456825871810_766503076751417805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282025" cy="5560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4al1ollqQT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8573247" cy="482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4419600" cy="3124200"/>
          </a:xfrm>
        </p:spPr>
        <p:txBody>
          <a:bodyPr>
            <a:normAutofit/>
          </a:bodyPr>
          <a:lstStyle/>
          <a:p>
            <a:r>
              <a:rPr lang="en-US" dirty="0" smtClean="0"/>
              <a:t>Thanks For Attention!</a:t>
            </a:r>
            <a:br>
              <a:rPr lang="en-US" dirty="0" smtClean="0"/>
            </a:br>
            <a:endParaRPr lang="ru-RU" dirty="0"/>
          </a:p>
        </p:txBody>
      </p:sp>
      <p:pic>
        <p:nvPicPr>
          <p:cNvPr id="5" name="Picture 3" descr="C:\Users\ADMIN\Desktop\1941304_623267177770940_6538347435612102467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4038600"/>
            <a:ext cx="4859930" cy="2324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2" descr="C:\Users\ADMIN\Desktop\1889000_654331277939071_431882689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5053997" cy="312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1504GEORGIA-TBILISI-DavidAgmashenebetiAven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742619" cy="3124200"/>
          </a:xfrm>
          <a:prstGeom prst="rect">
            <a:avLst/>
          </a:prstGeom>
          <a:noFill/>
        </p:spPr>
      </p:pic>
      <p:pic>
        <p:nvPicPr>
          <p:cNvPr id="33795" name="Picture 3" descr="C:\Users\ADMIN\Desktop\Batumi_Georgia_2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94283"/>
            <a:ext cx="4572000" cy="4563717"/>
          </a:xfrm>
          <a:prstGeom prst="rect">
            <a:avLst/>
          </a:prstGeom>
          <a:noFill/>
        </p:spPr>
      </p:pic>
      <p:pic>
        <p:nvPicPr>
          <p:cNvPr id="33796" name="Picture 4" descr="C:\Users\ADMIN\Desktop\Tbilisi-Georgia_2420311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000" y="0"/>
            <a:ext cx="4699000" cy="2940665"/>
          </a:xfrm>
          <a:prstGeom prst="rect">
            <a:avLst/>
          </a:prstGeom>
          <a:noFill/>
        </p:spPr>
      </p:pic>
      <p:pic>
        <p:nvPicPr>
          <p:cNvPr id="33797" name="Picture 5" descr="C:\Users\ADMIN\Desktop\Downtown_Kutaisi_&amp;_White_Bridge_as_seen_from_Mt_Gora_(August_2011)-cropp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048000"/>
            <a:ext cx="4829699" cy="3810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2514600"/>
            <a:ext cx="8229600" cy="1143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Biggest Cities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\Desktop\tbilisi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5201"/>
            <a:ext cx="4876800" cy="3352800"/>
          </a:xfrm>
          <a:prstGeom prst="rect">
            <a:avLst/>
          </a:prstGeom>
          <a:noFill/>
        </p:spPr>
      </p:pic>
      <p:pic>
        <p:nvPicPr>
          <p:cNvPr id="34819" name="Picture 3" descr="C:\Users\ADMIN\Desktop\84441tbili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53000" cy="3505200"/>
          </a:xfrm>
          <a:prstGeom prst="rect">
            <a:avLst/>
          </a:prstGeom>
          <a:noFill/>
        </p:spPr>
      </p:pic>
      <p:pic>
        <p:nvPicPr>
          <p:cNvPr id="34820" name="Picture 4" descr="C:\Users\ADMIN\Desktop\tbilisi3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376863"/>
            <a:ext cx="4724400" cy="3481137"/>
          </a:xfrm>
          <a:prstGeom prst="rect">
            <a:avLst/>
          </a:prstGeom>
          <a:noFill/>
        </p:spPr>
      </p:pic>
      <p:pic>
        <p:nvPicPr>
          <p:cNvPr id="34821" name="Picture 5" descr="C:\Users\ADMIN\Desktop\553495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0"/>
            <a:ext cx="4724400" cy="3505200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57600" y="0"/>
            <a:ext cx="1752600" cy="762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_ Parisuli" pitchFamily="34" charset="0"/>
                <a:ea typeface="+mj-ea"/>
                <a:cs typeface="+mj-cs"/>
              </a:rPr>
              <a:t>TBILISI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6" name="Picture 6" descr="C:\Users\ADMIN\Desktop\31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9100" y="0"/>
            <a:ext cx="4914900" cy="3429000"/>
          </a:xfrm>
          <a:prstGeom prst="rect">
            <a:avLst/>
          </a:prstGeom>
          <a:noFill/>
        </p:spPr>
      </p:pic>
      <p:pic>
        <p:nvPicPr>
          <p:cNvPr id="11" name="Picture 2" descr="C:\Users\ADMIN\Desktop\BATUMI2-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599" y="3352800"/>
            <a:ext cx="4724401" cy="3505200"/>
          </a:xfrm>
          <a:prstGeom prst="rect">
            <a:avLst/>
          </a:prstGeom>
          <a:noFill/>
        </p:spPr>
      </p:pic>
      <p:pic>
        <p:nvPicPr>
          <p:cNvPr id="12" name="Picture 4" descr="C:\Users\ADMIN\Desktop\11138117596_0f21806f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4905089" cy="3505200"/>
          </a:xfrm>
          <a:prstGeom prst="rect">
            <a:avLst/>
          </a:prstGeom>
          <a:noFill/>
        </p:spPr>
      </p:pic>
      <p:pic>
        <p:nvPicPr>
          <p:cNvPr id="13" name="Picture 5" descr="C:\Users\ADMIN\Desktop\batum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876800" cy="3352800"/>
          </a:xfrm>
          <a:prstGeom prst="rect">
            <a:avLst/>
          </a:prstGeom>
          <a:noFill/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810000" y="0"/>
            <a:ext cx="2057400" cy="685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_ Parisuli" pitchFamily="34" charset="0"/>
                <a:ea typeface="+mj-ea"/>
                <a:cs typeface="+mj-cs"/>
              </a:rPr>
              <a:t>BATUMI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\Desktop\1024px-Downtown_Kutai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0"/>
            <a:ext cx="3048000" cy="2286001"/>
          </a:xfrm>
          <a:prstGeom prst="rect">
            <a:avLst/>
          </a:prstGeom>
          <a:noFill/>
        </p:spPr>
      </p:pic>
      <p:pic>
        <p:nvPicPr>
          <p:cNvPr id="36868" name="Picture 4" descr="C:\Users\ADMIN\Desktop\bagratis_tadzar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5104" y="4572000"/>
            <a:ext cx="3248896" cy="2286000"/>
          </a:xfrm>
          <a:prstGeom prst="rect">
            <a:avLst/>
          </a:prstGeom>
          <a:noFill/>
        </p:spPr>
      </p:pic>
      <p:pic>
        <p:nvPicPr>
          <p:cNvPr id="36870" name="Picture 6" descr="C:\Users\ADMIN\Desktop\Kutaisi_-_Springbrunnen_vor_der_Op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819400" y="4572000"/>
            <a:ext cx="3429000" cy="2286000"/>
          </a:xfrm>
          <a:prstGeom prst="rect">
            <a:avLst/>
          </a:prstGeom>
          <a:noFill/>
        </p:spPr>
      </p:pic>
      <p:pic>
        <p:nvPicPr>
          <p:cNvPr id="11" name="Picture 3" descr="C:\Users\ADMIN\Desktop\Parlament_of_Georgia_(Kutaisi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4623370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276600" y="0"/>
            <a:ext cx="2590800" cy="609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_ Parisuli" pitchFamily="34" charset="0"/>
                <a:ea typeface="+mj-ea"/>
                <a:cs typeface="+mj-cs"/>
              </a:rPr>
              <a:t>KUTAISI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11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 you recall about Georgia?</a:t>
            </a:r>
            <a:br>
              <a:rPr lang="en-US" dirty="0" smtClean="0"/>
            </a:br>
            <a:endParaRPr lang="ru-RU" dirty="0"/>
          </a:p>
        </p:txBody>
      </p:sp>
      <p:pic>
        <p:nvPicPr>
          <p:cNvPr id="38914" name="Picture 2" descr="C:\Users\ADMIN\Desktop\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57200"/>
            <a:ext cx="2600325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332</Words>
  <Application>Microsoft Office PowerPoint</Application>
  <PresentationFormat>Pokaz na ekranie (4:3)</PresentationFormat>
  <Paragraphs>52</Paragraphs>
  <Slides>40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1" baseType="lpstr">
      <vt:lpstr>Office Theme</vt:lpstr>
      <vt:lpstr>DISCOVER GEORGIA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What do you recall about Georgia? </vt:lpstr>
      <vt:lpstr> Georgia is famous for… </vt:lpstr>
      <vt:lpstr>Prezentacja programu PowerPoint</vt:lpstr>
      <vt:lpstr>Prezentacja programu PowerPoint</vt:lpstr>
      <vt:lpstr>Music</vt:lpstr>
      <vt:lpstr>Cinema</vt:lpstr>
      <vt:lpstr>Prezentacja programu PowerPoint</vt:lpstr>
      <vt:lpstr>Top 5 Georgian Food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Georgian Beverages  </vt:lpstr>
      <vt:lpstr>Georgian Wine </vt:lpstr>
      <vt:lpstr> Georgian Vodka – Chacha  </vt:lpstr>
      <vt:lpstr>Prezentacja programu PowerPoint</vt:lpstr>
      <vt:lpstr>Churchkhela</vt:lpstr>
      <vt:lpstr>Gozinakhi</vt:lpstr>
      <vt:lpstr>Why should you visit Georgia? </vt:lpstr>
      <vt:lpstr>Prezentacja programu PowerPoint</vt:lpstr>
      <vt:lpstr>Prezentacja programu PowerPoint</vt:lpstr>
      <vt:lpstr>Prezentacja programu PowerPoint</vt:lpstr>
      <vt:lpstr>Prezentacja programu PowerPoint</vt:lpstr>
      <vt:lpstr>Desert </vt:lpstr>
      <vt:lpstr>Canyons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Thanks For Attention!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59</cp:revision>
  <dcterms:created xsi:type="dcterms:W3CDTF">2014-11-03T13:08:37Z</dcterms:created>
  <dcterms:modified xsi:type="dcterms:W3CDTF">2015-07-24T11:40:47Z</dcterms:modified>
</cp:coreProperties>
</file>