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2" r:id="rId22"/>
  </p:sldIdLst>
  <p:sldSz cx="9144000" cy="6858000" type="screen4x3"/>
  <p:notesSz cx="6858000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FEB1-22BB-4CA0-AE03-8327A6C337E2}" type="datetimeFigureOut">
              <a:rPr lang="pl-PL" smtClean="0"/>
              <a:t>2014-07-15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56109-E4D0-40DC-8356-04E5D97BA0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08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C8BF-770C-44BD-8173-6CDDB47B7DC0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F93A-4AC5-45FD-9416-6A4CA708764B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2834-5CD8-4D2F-905B-E1793697FAEF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017A-2D33-4C19-BDD0-F2BFDE596457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6CAE-B429-465F-9787-D63E644C5AAF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67C1-4B27-4EED-97F5-3DE34384B3A2}" type="datetime1">
              <a:rPr lang="pl-PL" smtClean="0"/>
              <a:t>2014-07-15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E374-0B18-4153-9DFE-D7448E56E2BE}" type="datetime1">
              <a:rPr lang="pl-PL" smtClean="0"/>
              <a:t>2014-07-15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8683-4A12-4267-A30C-3CC94E296E7C}" type="datetime1">
              <a:rPr lang="pl-PL" smtClean="0"/>
              <a:t>2014-07-15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9FF-C8E4-45C8-A9E2-12D4D56A951C}" type="datetime1">
              <a:rPr lang="pl-PL" smtClean="0"/>
              <a:t>2014-07-15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B0C7-F7E2-4B14-87AB-94FF871C8372}" type="datetime1">
              <a:rPr lang="pl-PL" smtClean="0"/>
              <a:t>2014-07-15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7C906-BA38-458B-9288-EF3BD054740A}" type="datetime1">
              <a:rPr lang="pl-PL" smtClean="0"/>
              <a:t>2014-07-15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299A8-F3FF-45CC-BD20-7CBF25817C94}" type="datetime1">
              <a:rPr lang="pl-PL" smtClean="0"/>
              <a:t>2014-07-15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C59F-C92D-47AA-95A1-7D936E2308C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Banking and Ethics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Wiesław Gumuła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Ethical</a:t>
            </a:r>
            <a:r>
              <a:rPr lang="pl-PL" dirty="0" smtClean="0"/>
              <a:t> banks </a:t>
            </a:r>
            <a:r>
              <a:rPr lang="pl-PL" dirty="0" err="1" smtClean="0"/>
              <a:t>focus</a:t>
            </a:r>
            <a:r>
              <a:rPr lang="pl-PL" dirty="0" smtClean="0"/>
              <a:t> on: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Safe</a:t>
            </a:r>
            <a:r>
              <a:rPr lang="pl-PL" dirty="0" smtClean="0"/>
              <a:t> </a:t>
            </a:r>
            <a:r>
              <a:rPr lang="pl-PL" dirty="0"/>
              <a:t>b</a:t>
            </a:r>
            <a:r>
              <a:rPr lang="pl-PL" dirty="0" smtClean="0"/>
              <a:t>ank management</a:t>
            </a:r>
          </a:p>
          <a:p>
            <a:r>
              <a:rPr lang="pl-PL" dirty="0" err="1" smtClean="0"/>
              <a:t>Criteria</a:t>
            </a:r>
            <a:r>
              <a:rPr lang="pl-PL" dirty="0" smtClean="0"/>
              <a:t> and </a:t>
            </a:r>
            <a:r>
              <a:rPr lang="pl-PL" dirty="0" err="1" smtClean="0"/>
              <a:t>values</a:t>
            </a:r>
            <a:r>
              <a:rPr lang="pl-PL" dirty="0" smtClean="0"/>
              <a:t> for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money</a:t>
            </a:r>
            <a:endParaRPr lang="pl-PL" dirty="0" smtClean="0"/>
          </a:p>
          <a:p>
            <a:r>
              <a:rPr lang="pl-PL" dirty="0" err="1" smtClean="0"/>
              <a:t>Origin</a:t>
            </a:r>
            <a:r>
              <a:rPr lang="pl-PL" dirty="0" smtClean="0"/>
              <a:t> of </a:t>
            </a:r>
            <a:r>
              <a:rPr lang="pl-PL" dirty="0" err="1" smtClean="0"/>
              <a:t>money</a:t>
            </a:r>
            <a:endParaRPr lang="pl-PL" dirty="0" smtClean="0"/>
          </a:p>
          <a:p>
            <a:r>
              <a:rPr lang="pl-PL" dirty="0" err="1" smtClean="0"/>
              <a:t>Destination</a:t>
            </a:r>
            <a:r>
              <a:rPr lang="pl-PL" dirty="0" smtClean="0"/>
              <a:t> of </a:t>
            </a:r>
            <a:r>
              <a:rPr lang="pl-PL" dirty="0" err="1" smtClean="0"/>
              <a:t>money</a:t>
            </a:r>
            <a:endParaRPr lang="pl-PL" dirty="0" smtClean="0"/>
          </a:p>
          <a:p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exclusion</a:t>
            </a:r>
            <a:endParaRPr lang="pl-PL" dirty="0" smtClean="0"/>
          </a:p>
          <a:p>
            <a:r>
              <a:rPr lang="pl-PL" dirty="0" err="1" smtClean="0"/>
              <a:t>Transparency</a:t>
            </a:r>
            <a:endParaRPr lang="pl-PL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10</a:t>
            </a:fld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differentiates ethical banks from conventional banks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oriented versus result oriented.</a:t>
            </a:r>
          </a:p>
          <a:p>
            <a:r>
              <a:rPr lang="en-US" dirty="0" smtClean="0"/>
              <a:t>Maximizing social capital and helping customers versus maximizing financial capital.</a:t>
            </a:r>
          </a:p>
          <a:p>
            <a:r>
              <a:rPr lang="en-US" dirty="0" smtClean="0"/>
              <a:t>Ethical banks treat receiving profit as one of </a:t>
            </a:r>
            <a:r>
              <a:rPr lang="pl-PL" dirty="0" smtClean="0"/>
              <a:t>the </a:t>
            </a:r>
            <a:r>
              <a:rPr lang="en-US" dirty="0" smtClean="0"/>
              <a:t>necessary conditions of existence and not as a priority.</a:t>
            </a:r>
            <a:endParaRPr lang="pl-PL" dirty="0" smtClean="0"/>
          </a:p>
          <a:p>
            <a:r>
              <a:rPr lang="en-US" dirty="0" smtClean="0"/>
              <a:t>To focus on </a:t>
            </a:r>
            <a:r>
              <a:rPr lang="pl-PL" dirty="0" smtClean="0"/>
              <a:t>a </a:t>
            </a:r>
            <a:r>
              <a:rPr lang="en-US" dirty="0" smtClean="0"/>
              <a:t>wide range of stakeholders versus to focus on shareholders</a:t>
            </a:r>
            <a:r>
              <a:rPr lang="pl-PL" dirty="0" smtClean="0"/>
              <a:t>.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</a:t>
            </a:r>
            <a:r>
              <a:rPr lang="pl-PL" dirty="0" err="1" smtClean="0"/>
              <a:t>thical</a:t>
            </a:r>
            <a:r>
              <a:rPr lang="pl-PL" dirty="0" smtClean="0"/>
              <a:t>  banks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pl-PL" dirty="0" err="1" smtClean="0"/>
              <a:t>Small</a:t>
            </a:r>
            <a:r>
              <a:rPr lang="pl-PL" dirty="0" smtClean="0"/>
              <a:t> commercial banks</a:t>
            </a:r>
          </a:p>
          <a:p>
            <a:r>
              <a:rPr lang="pl-PL" dirty="0" err="1" smtClean="0"/>
              <a:t>Saving</a:t>
            </a:r>
            <a:r>
              <a:rPr lang="pl-PL" dirty="0" smtClean="0"/>
              <a:t> and </a:t>
            </a:r>
            <a:r>
              <a:rPr lang="pl-PL" dirty="0" err="1" smtClean="0"/>
              <a:t>loan</a:t>
            </a:r>
            <a:r>
              <a:rPr lang="pl-PL" dirty="0" smtClean="0"/>
              <a:t> </a:t>
            </a:r>
            <a:r>
              <a:rPr lang="pl-PL" dirty="0" err="1" smtClean="0"/>
              <a:t>cooperatives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small banks more likely to act in an ethical way than large ones?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US" dirty="0" smtClean="0"/>
              <a:t>Breaches of ethics are more costly for cooperative banks than for large banks (to</a:t>
            </a:r>
            <a:r>
              <a:rPr lang="pl-PL" dirty="0" smtClean="0"/>
              <a:t>o</a:t>
            </a:r>
            <a:r>
              <a:rPr lang="en-US" dirty="0" smtClean="0"/>
              <a:t> big to fail).</a:t>
            </a:r>
          </a:p>
          <a:p>
            <a:r>
              <a:rPr lang="en-US" dirty="0" smtClean="0"/>
              <a:t>Moral hazard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en-US" dirty="0" smtClean="0"/>
              <a:t>Moral cowardice</a:t>
            </a:r>
            <a:r>
              <a:rPr lang="pl-PL" dirty="0" smtClean="0"/>
              <a:t>.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</a:t>
            </a:r>
            <a:r>
              <a:rPr lang="pl-PL" dirty="0" err="1" smtClean="0"/>
              <a:t>nature</a:t>
            </a:r>
            <a:r>
              <a:rPr lang="pl-PL" dirty="0" smtClean="0"/>
              <a:t> of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cowardice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cowardice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based</a:t>
            </a:r>
            <a:r>
              <a:rPr lang="pl-PL" dirty="0" smtClean="0"/>
              <a:t> on the </a:t>
            </a:r>
            <a:r>
              <a:rPr lang="pl-PL" dirty="0" err="1" smtClean="0"/>
              <a:t>readiness</a:t>
            </a:r>
            <a:r>
              <a:rPr lang="pl-PL" dirty="0" smtClean="0"/>
              <a:t> to do </a:t>
            </a:r>
            <a:r>
              <a:rPr lang="pl-PL" dirty="0" err="1" smtClean="0"/>
              <a:t>evil</a:t>
            </a:r>
            <a:r>
              <a:rPr lang="pl-PL" dirty="0" smtClean="0"/>
              <a:t> (and the </a:t>
            </a:r>
            <a:r>
              <a:rPr lang="pl-PL" dirty="0" err="1" smtClean="0"/>
              <a:t>actual</a:t>
            </a:r>
            <a:r>
              <a:rPr lang="pl-PL" dirty="0" smtClean="0"/>
              <a:t> </a:t>
            </a:r>
            <a:r>
              <a:rPr lang="pl-PL" dirty="0" err="1" smtClean="0"/>
              <a:t>wrong-doing</a:t>
            </a:r>
            <a:r>
              <a:rPr lang="pl-PL" dirty="0" smtClean="0"/>
              <a:t>) </a:t>
            </a:r>
            <a:r>
              <a:rPr lang="pl-PL" dirty="0" err="1" smtClean="0"/>
              <a:t>while</a:t>
            </a:r>
            <a:r>
              <a:rPr lang="pl-PL" dirty="0" smtClean="0"/>
              <a:t>:</a:t>
            </a:r>
          </a:p>
          <a:p>
            <a:pPr lvl="1">
              <a:buFontTx/>
              <a:buChar char="-"/>
            </a:pP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don’t</a:t>
            </a:r>
            <a:r>
              <a:rPr lang="pl-PL" dirty="0" smtClean="0"/>
              <a:t> do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personally</a:t>
            </a:r>
            <a:r>
              <a:rPr lang="pl-PL" dirty="0" smtClean="0"/>
              <a:t> and </a:t>
            </a:r>
            <a:r>
              <a:rPr lang="pl-PL" dirty="0" err="1" smtClean="0"/>
              <a:t>directly</a:t>
            </a:r>
            <a:endParaRPr lang="pl-PL" dirty="0" smtClean="0"/>
          </a:p>
          <a:p>
            <a:pPr lvl="1">
              <a:buFontTx/>
              <a:buChar char="-"/>
            </a:pPr>
            <a:r>
              <a:rPr lang="pl-PL" dirty="0" err="1"/>
              <a:t>y</a:t>
            </a:r>
            <a:r>
              <a:rPr lang="pl-PL" dirty="0" err="1" smtClean="0"/>
              <a:t>ou</a:t>
            </a:r>
            <a:r>
              <a:rPr lang="pl-PL" dirty="0" smtClean="0"/>
              <a:t> do </a:t>
            </a:r>
            <a:r>
              <a:rPr lang="pl-PL" dirty="0" err="1" smtClean="0"/>
              <a:t>it</a:t>
            </a:r>
            <a:r>
              <a:rPr lang="pl-PL" dirty="0" smtClean="0"/>
              <a:t> with the </a:t>
            </a:r>
            <a:r>
              <a:rPr lang="pl-PL" dirty="0" err="1" smtClean="0"/>
              <a:t>hands</a:t>
            </a:r>
            <a:r>
              <a:rPr lang="pl-PL" dirty="0" smtClean="0"/>
              <a:t> of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, </a:t>
            </a:r>
            <a:r>
              <a:rPr lang="pl-PL" dirty="0" err="1" smtClean="0"/>
              <a:t>through</a:t>
            </a:r>
            <a:r>
              <a:rPr lang="pl-PL" dirty="0" smtClean="0"/>
              <a:t> the </a:t>
            </a:r>
            <a:r>
              <a:rPr lang="pl-PL" dirty="0" err="1" smtClean="0"/>
              <a:t>social</a:t>
            </a:r>
            <a:r>
              <a:rPr lang="pl-PL" dirty="0" smtClean="0"/>
              <a:t> system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financial</a:t>
            </a:r>
            <a:r>
              <a:rPr lang="pl-PL" dirty="0" smtClean="0"/>
              <a:t> and </a:t>
            </a:r>
            <a:r>
              <a:rPr lang="pl-PL" dirty="0" err="1" smtClean="0"/>
              <a:t>technological</a:t>
            </a:r>
            <a:r>
              <a:rPr lang="pl-PL" dirty="0" smtClean="0"/>
              <a:t> </a:t>
            </a:r>
            <a:r>
              <a:rPr lang="pl-PL" dirty="0" err="1" smtClean="0"/>
              <a:t>tools</a:t>
            </a:r>
            <a:r>
              <a:rPr lang="pl-PL" dirty="0" smtClean="0"/>
              <a:t> (</a:t>
            </a:r>
            <a:r>
              <a:rPr lang="pl-PL" dirty="0" err="1" smtClean="0"/>
              <a:t>such</a:t>
            </a:r>
            <a:r>
              <a:rPr lang="pl-PL" dirty="0" smtClean="0"/>
              <a:t> as </a:t>
            </a:r>
            <a:r>
              <a:rPr lang="pl-PL" dirty="0" err="1" smtClean="0"/>
              <a:t>money</a:t>
            </a:r>
            <a:r>
              <a:rPr lang="pl-PL" dirty="0" smtClean="0"/>
              <a:t>, the Internet, and </a:t>
            </a:r>
            <a:r>
              <a:rPr lang="pl-PL" dirty="0" err="1" smtClean="0"/>
              <a:t>other</a:t>
            </a:r>
            <a:r>
              <a:rPr lang="pl-PL" dirty="0" smtClean="0"/>
              <a:t> devices)</a:t>
            </a:r>
          </a:p>
          <a:p>
            <a:pPr lvl="1">
              <a:buFontTx/>
              <a:buChar char="-"/>
            </a:pPr>
            <a:r>
              <a:rPr lang="pl-PL" dirty="0" err="1"/>
              <a:t>y</a:t>
            </a:r>
            <a:r>
              <a:rPr lang="pl-PL" dirty="0" err="1" smtClean="0"/>
              <a:t>ou</a:t>
            </a:r>
            <a:r>
              <a:rPr lang="pl-PL" dirty="0" smtClean="0"/>
              <a:t> </a:t>
            </a:r>
            <a:r>
              <a:rPr lang="pl-PL" dirty="0" err="1" smtClean="0"/>
              <a:t>don’t</a:t>
            </a:r>
            <a:r>
              <a:rPr lang="pl-PL" dirty="0" smtClean="0"/>
              <a:t> </a:t>
            </a:r>
            <a:r>
              <a:rPr lang="pl-PL" dirty="0" err="1" smtClean="0"/>
              <a:t>experience</a:t>
            </a:r>
            <a:r>
              <a:rPr lang="pl-PL" dirty="0" smtClean="0"/>
              <a:t> </a:t>
            </a:r>
            <a:r>
              <a:rPr lang="pl-PL" dirty="0" err="1" smtClean="0"/>
              <a:t>negative</a:t>
            </a:r>
            <a:r>
              <a:rPr lang="pl-PL" dirty="0" smtClean="0"/>
              <a:t> </a:t>
            </a:r>
            <a:r>
              <a:rPr lang="pl-PL" dirty="0" err="1" smtClean="0"/>
              <a:t>effects</a:t>
            </a:r>
            <a:r>
              <a:rPr lang="pl-PL" dirty="0" smtClean="0"/>
              <a:t> of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wrong-doing</a:t>
            </a:r>
            <a:r>
              <a:rPr lang="pl-PL" dirty="0" smtClean="0"/>
              <a:t> </a:t>
            </a:r>
          </a:p>
          <a:p>
            <a:pPr lvl="1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56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coward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coward</a:t>
            </a:r>
            <a:r>
              <a:rPr lang="pl-PL" dirty="0" smtClean="0"/>
              <a:t> </a:t>
            </a:r>
            <a:r>
              <a:rPr lang="pl-PL" dirty="0" err="1" smtClean="0"/>
              <a:t>experiences</a:t>
            </a:r>
            <a:r>
              <a:rPr lang="pl-PL" dirty="0" smtClean="0"/>
              <a:t> a </a:t>
            </a:r>
            <a:r>
              <a:rPr lang="pl-PL" dirty="0" err="1" smtClean="0"/>
              <a:t>considerable</a:t>
            </a:r>
            <a:r>
              <a:rPr lang="pl-PL" dirty="0" smtClean="0"/>
              <a:t> </a:t>
            </a:r>
            <a:r>
              <a:rPr lang="pl-PL" dirty="0" err="1" smtClean="0"/>
              <a:t>psychologial</a:t>
            </a:r>
            <a:r>
              <a:rPr lang="pl-PL" dirty="0" smtClean="0"/>
              <a:t> </a:t>
            </a:r>
            <a:r>
              <a:rPr lang="pl-PL" dirty="0" err="1" smtClean="0"/>
              <a:t>dissonance</a:t>
            </a:r>
            <a:r>
              <a:rPr lang="pl-PL" dirty="0" smtClean="0"/>
              <a:t> and </a:t>
            </a:r>
            <a:r>
              <a:rPr lang="pl-PL" dirty="0" err="1" smtClean="0"/>
              <a:t>discomfort</a:t>
            </a:r>
            <a:r>
              <a:rPr lang="pl-PL" dirty="0" smtClean="0"/>
              <a:t> </a:t>
            </a:r>
            <a:r>
              <a:rPr lang="pl-PL" dirty="0" err="1" smtClean="0"/>
              <a:t>when</a:t>
            </a:r>
            <a:r>
              <a:rPr lang="pl-PL" dirty="0" smtClean="0"/>
              <a:t> he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</a:t>
            </a:r>
            <a:r>
              <a:rPr lang="pl-PL" dirty="0" err="1" smtClean="0"/>
              <a:t>evil</a:t>
            </a:r>
            <a:r>
              <a:rPr lang="pl-PL" dirty="0" smtClean="0"/>
              <a:t> </a:t>
            </a:r>
            <a:r>
              <a:rPr lang="pl-PL" dirty="0" err="1" smtClean="0"/>
              <a:t>himself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herself</a:t>
            </a:r>
            <a:r>
              <a:rPr lang="pl-PL" dirty="0" smtClean="0"/>
              <a:t> </a:t>
            </a:r>
            <a:r>
              <a:rPr lang="pl-PL" dirty="0" err="1" smtClean="0"/>
              <a:t>directly</a:t>
            </a:r>
            <a:r>
              <a:rPr lang="pl-PL" dirty="0" smtClean="0"/>
              <a:t>, </a:t>
            </a:r>
            <a:r>
              <a:rPr lang="pl-PL" dirty="0" err="1" smtClean="0"/>
              <a:t>although</a:t>
            </a:r>
            <a:r>
              <a:rPr lang="pl-PL" dirty="0" smtClean="0"/>
              <a:t> he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wants</a:t>
            </a:r>
            <a:r>
              <a:rPr lang="pl-PL" dirty="0" smtClean="0"/>
              <a:t> the </a:t>
            </a:r>
            <a:r>
              <a:rPr lang="pl-PL" dirty="0" err="1" smtClean="0"/>
              <a:t>wrong-doing</a:t>
            </a:r>
            <a:r>
              <a:rPr lang="pl-PL" dirty="0" smtClean="0"/>
              <a:t> to </a:t>
            </a:r>
            <a:r>
              <a:rPr lang="pl-PL" dirty="0" err="1" smtClean="0"/>
              <a:t>take</a:t>
            </a:r>
            <a:r>
              <a:rPr lang="pl-PL" dirty="0" smtClean="0"/>
              <a:t> place. In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 he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capbale</a:t>
            </a:r>
            <a:r>
              <a:rPr lang="pl-PL" dirty="0" smtClean="0"/>
              <a:t> of </a:t>
            </a:r>
            <a:r>
              <a:rPr lang="pl-PL" dirty="0" err="1" smtClean="0"/>
              <a:t>wrong-doing</a:t>
            </a:r>
            <a:r>
              <a:rPr lang="pl-PL" dirty="0" smtClean="0"/>
              <a:t>. </a:t>
            </a:r>
            <a:r>
              <a:rPr lang="pl-PL" dirty="0" err="1" smtClean="0"/>
              <a:t>Nonetheless</a:t>
            </a:r>
            <a:r>
              <a:rPr lang="pl-PL" dirty="0" smtClean="0"/>
              <a:t>, he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really</a:t>
            </a:r>
            <a:r>
              <a:rPr lang="pl-PL" dirty="0" smtClean="0"/>
              <a:t> </a:t>
            </a:r>
            <a:r>
              <a:rPr lang="pl-PL" dirty="0" err="1" smtClean="0"/>
              <a:t>wants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013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Factors</a:t>
            </a:r>
            <a:r>
              <a:rPr lang="pl-PL" dirty="0" smtClean="0"/>
              <a:t> </a:t>
            </a:r>
            <a:r>
              <a:rPr lang="pl-PL" dirty="0" err="1" smtClean="0"/>
              <a:t>conducive</a:t>
            </a:r>
            <a:r>
              <a:rPr lang="pl-PL" dirty="0" smtClean="0"/>
              <a:t> to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cowardice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Psychological</a:t>
            </a:r>
            <a:r>
              <a:rPr lang="pl-PL" dirty="0" smtClean="0"/>
              <a:t> </a:t>
            </a:r>
            <a:r>
              <a:rPr lang="pl-PL" dirty="0" err="1" smtClean="0"/>
              <a:t>factors</a:t>
            </a:r>
            <a:r>
              <a:rPr lang="pl-PL" dirty="0" smtClean="0"/>
              <a:t> (</a:t>
            </a:r>
            <a:r>
              <a:rPr lang="pl-PL" dirty="0" err="1" smtClean="0"/>
              <a:t>are</a:t>
            </a:r>
            <a:r>
              <a:rPr lang="pl-PL" dirty="0" smtClean="0"/>
              <a:t> not the </a:t>
            </a:r>
            <a:r>
              <a:rPr lang="pl-PL" dirty="0" err="1" smtClean="0"/>
              <a:t>focus</a:t>
            </a:r>
            <a:r>
              <a:rPr lang="pl-PL" dirty="0" smtClean="0"/>
              <a:t> of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types</a:t>
            </a:r>
            <a:r>
              <a:rPr lang="pl-PL" dirty="0" smtClean="0"/>
              <a:t> of </a:t>
            </a:r>
            <a:r>
              <a:rPr lang="pl-PL" dirty="0" err="1" smtClean="0"/>
              <a:t>professional</a:t>
            </a:r>
            <a:r>
              <a:rPr lang="pl-PL" dirty="0" smtClean="0"/>
              <a:t> </a:t>
            </a:r>
            <a:r>
              <a:rPr lang="pl-PL" dirty="0" err="1" smtClean="0"/>
              <a:t>roles</a:t>
            </a:r>
            <a:r>
              <a:rPr lang="pl-PL" dirty="0" smtClean="0"/>
              <a:t> (</a:t>
            </a:r>
            <a:r>
              <a:rPr lang="pl-PL" dirty="0" err="1" smtClean="0"/>
              <a:t>legal</a:t>
            </a:r>
            <a:r>
              <a:rPr lang="pl-PL" dirty="0" smtClean="0"/>
              <a:t> </a:t>
            </a:r>
            <a:r>
              <a:rPr lang="pl-PL" dirty="0" err="1" smtClean="0"/>
              <a:t>representatives</a:t>
            </a:r>
            <a:r>
              <a:rPr lang="pl-PL" dirty="0" smtClean="0"/>
              <a:t> of </a:t>
            </a:r>
            <a:r>
              <a:rPr lang="pl-PL" dirty="0" err="1" smtClean="0"/>
              <a:t>corporate</a:t>
            </a:r>
            <a:r>
              <a:rPr lang="pl-PL" dirty="0" smtClean="0"/>
              <a:t> </a:t>
            </a:r>
            <a:r>
              <a:rPr lang="pl-PL" dirty="0" err="1" smtClean="0"/>
              <a:t>bodies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individuals</a:t>
            </a:r>
            <a:r>
              <a:rPr lang="pl-PL" dirty="0" smtClean="0"/>
              <a:t>, </a:t>
            </a:r>
            <a:r>
              <a:rPr lang="pl-PL" dirty="0" err="1" smtClean="0"/>
              <a:t>plenipotentiaries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Social</a:t>
            </a:r>
            <a:r>
              <a:rPr lang="pl-PL" dirty="0" smtClean="0"/>
              <a:t> and </a:t>
            </a:r>
            <a:r>
              <a:rPr lang="pl-PL" dirty="0" err="1" smtClean="0"/>
              <a:t>cultural</a:t>
            </a:r>
            <a:r>
              <a:rPr lang="pl-PL" dirty="0" smtClean="0"/>
              <a:t> </a:t>
            </a:r>
            <a:r>
              <a:rPr lang="pl-PL" dirty="0" err="1" smtClean="0"/>
              <a:t>contexts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types</a:t>
            </a:r>
            <a:r>
              <a:rPr lang="pl-PL" dirty="0" smtClean="0"/>
              <a:t> of </a:t>
            </a:r>
            <a:r>
              <a:rPr lang="pl-PL" dirty="0" err="1" smtClean="0"/>
              <a:t>interpersonal</a:t>
            </a:r>
            <a:r>
              <a:rPr lang="pl-PL" dirty="0" smtClean="0"/>
              <a:t> </a:t>
            </a:r>
            <a:r>
              <a:rPr lang="pl-PL" dirty="0" err="1" smtClean="0"/>
              <a:t>space</a:t>
            </a:r>
            <a:r>
              <a:rPr lang="pl-PL" dirty="0" smtClean="0"/>
              <a:t> and </a:t>
            </a:r>
            <a:r>
              <a:rPr lang="pl-PL" dirty="0" err="1" smtClean="0"/>
              <a:t>culture</a:t>
            </a:r>
            <a:r>
              <a:rPr lang="pl-PL" dirty="0" smtClean="0"/>
              <a:t>) 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73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err="1" smtClean="0"/>
              <a:t>Why</a:t>
            </a:r>
            <a:r>
              <a:rPr lang="pl-PL" sz="3200" dirty="0" smtClean="0"/>
              <a:t> </a:t>
            </a:r>
            <a:r>
              <a:rPr lang="pl-PL" sz="3200" dirty="0" err="1" smtClean="0"/>
              <a:t>does</a:t>
            </a:r>
            <a:r>
              <a:rPr lang="pl-PL" sz="3200" dirty="0" smtClean="0"/>
              <a:t> the </a:t>
            </a:r>
            <a:r>
              <a:rPr lang="pl-PL" sz="3200" dirty="0" err="1" smtClean="0"/>
              <a:t>evolution</a:t>
            </a:r>
            <a:r>
              <a:rPr lang="pl-PL" sz="3200" dirty="0" smtClean="0"/>
              <a:t> of the </a:t>
            </a:r>
            <a:r>
              <a:rPr lang="pl-PL" sz="3200" dirty="0" err="1" smtClean="0"/>
              <a:t>world</a:t>
            </a:r>
            <a:r>
              <a:rPr lang="pl-PL" sz="3200" dirty="0" smtClean="0"/>
              <a:t> </a:t>
            </a:r>
            <a:r>
              <a:rPr lang="pl-PL" sz="3200" dirty="0" err="1" smtClean="0"/>
              <a:t>financial</a:t>
            </a:r>
            <a:r>
              <a:rPr lang="pl-PL" sz="3200" dirty="0" smtClean="0"/>
              <a:t> system go </a:t>
            </a:r>
            <a:r>
              <a:rPr lang="pl-PL" sz="3200" dirty="0" err="1" smtClean="0"/>
              <a:t>hand</a:t>
            </a:r>
            <a:r>
              <a:rPr lang="pl-PL" sz="3200" dirty="0" smtClean="0"/>
              <a:t> in </a:t>
            </a:r>
            <a:r>
              <a:rPr lang="pl-PL" sz="3200" dirty="0" err="1" smtClean="0"/>
              <a:t>hand</a:t>
            </a:r>
            <a:r>
              <a:rPr lang="pl-PL" sz="3200" dirty="0" smtClean="0"/>
              <a:t> with the </a:t>
            </a:r>
            <a:r>
              <a:rPr lang="pl-PL" sz="3200" dirty="0" err="1" smtClean="0"/>
              <a:t>moral</a:t>
            </a:r>
            <a:r>
              <a:rPr lang="pl-PL" sz="3200" dirty="0" smtClean="0"/>
              <a:t> </a:t>
            </a:r>
            <a:r>
              <a:rPr lang="pl-PL" sz="3200" dirty="0" err="1" smtClean="0"/>
              <a:t>cowardice</a:t>
            </a:r>
            <a:r>
              <a:rPr lang="pl-PL" sz="3200" dirty="0" smtClean="0"/>
              <a:t>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evolution</a:t>
            </a:r>
            <a:r>
              <a:rPr lang="pl-PL" dirty="0" smtClean="0"/>
              <a:t> of the </a:t>
            </a:r>
            <a:r>
              <a:rPr lang="pl-PL" dirty="0" err="1" smtClean="0"/>
              <a:t>world</a:t>
            </a:r>
            <a:r>
              <a:rPr lang="pl-PL" dirty="0" smtClean="0"/>
              <a:t> </a:t>
            </a:r>
            <a:r>
              <a:rPr lang="pl-PL" dirty="0" err="1" smtClean="0"/>
              <a:t>finacial</a:t>
            </a:r>
            <a:r>
              <a:rPr lang="pl-PL" dirty="0" smtClean="0"/>
              <a:t> system </a:t>
            </a:r>
            <a:r>
              <a:rPr lang="pl-PL" dirty="0" err="1" smtClean="0"/>
              <a:t>is</a:t>
            </a:r>
            <a:r>
              <a:rPr lang="pl-PL" dirty="0"/>
              <a:t> </a:t>
            </a:r>
            <a:r>
              <a:rPr lang="pl-PL" dirty="0" err="1" smtClean="0"/>
              <a:t>among</a:t>
            </a:r>
            <a:r>
              <a:rPr lang="pl-PL" dirty="0" smtClean="0"/>
              <a:t> </a:t>
            </a:r>
            <a:r>
              <a:rPr lang="pl-PL" dirty="0" err="1" smtClean="0"/>
              <a:t>others</a:t>
            </a:r>
            <a:r>
              <a:rPr lang="pl-PL" dirty="0" smtClean="0"/>
              <a:t> the </a:t>
            </a:r>
            <a:r>
              <a:rPr lang="pl-PL" dirty="0" err="1" smtClean="0"/>
              <a:t>process</a:t>
            </a:r>
            <a:r>
              <a:rPr lang="pl-PL" dirty="0" smtClean="0"/>
              <a:t> of:</a:t>
            </a:r>
          </a:p>
          <a:p>
            <a:pPr lvl="1"/>
            <a:r>
              <a:rPr lang="pl-PL" dirty="0" err="1" smtClean="0"/>
              <a:t>transformation</a:t>
            </a:r>
            <a:r>
              <a:rPr lang="pl-PL" dirty="0" smtClean="0"/>
              <a:t> of </a:t>
            </a:r>
            <a:r>
              <a:rPr lang="pl-PL" dirty="0" err="1" smtClean="0"/>
              <a:t>direct</a:t>
            </a:r>
            <a:r>
              <a:rPr lang="pl-PL" dirty="0" smtClean="0"/>
              <a:t> and </a:t>
            </a:r>
            <a:r>
              <a:rPr lang="pl-PL" dirty="0" err="1" smtClean="0"/>
              <a:t>personal</a:t>
            </a:r>
            <a:r>
              <a:rPr lang="pl-PL" dirty="0" smtClean="0"/>
              <a:t> relations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 to </a:t>
            </a:r>
            <a:r>
              <a:rPr lang="pl-PL" dirty="0" err="1" smtClean="0"/>
              <a:t>depersonalized</a:t>
            </a:r>
            <a:r>
              <a:rPr lang="pl-PL" dirty="0" smtClean="0"/>
              <a:t> and </a:t>
            </a:r>
            <a:r>
              <a:rPr lang="pl-PL" dirty="0" err="1" smtClean="0"/>
              <a:t>mediated</a:t>
            </a:r>
            <a:r>
              <a:rPr lang="pl-PL" dirty="0" smtClean="0"/>
              <a:t> by </a:t>
            </a:r>
            <a:r>
              <a:rPr lang="pl-PL" dirty="0" err="1" smtClean="0"/>
              <a:t>many</a:t>
            </a:r>
            <a:r>
              <a:rPr lang="pl-PL" dirty="0" smtClean="0"/>
              <a:t> </a:t>
            </a:r>
            <a:r>
              <a:rPr lang="pl-PL" dirty="0" err="1" smtClean="0"/>
              <a:t>instruments</a:t>
            </a:r>
            <a:r>
              <a:rPr lang="pl-PL" dirty="0" smtClean="0"/>
              <a:t> (</a:t>
            </a:r>
            <a:r>
              <a:rPr lang="pl-PL" dirty="0" err="1" smtClean="0"/>
              <a:t>e.g</a:t>
            </a:r>
            <a:r>
              <a:rPr lang="pl-PL" dirty="0" smtClean="0"/>
              <a:t>. </a:t>
            </a:r>
            <a:r>
              <a:rPr lang="pl-PL" dirty="0" err="1" smtClean="0"/>
              <a:t>financial</a:t>
            </a:r>
            <a:r>
              <a:rPr lang="pl-PL" dirty="0" smtClean="0"/>
              <a:t> </a:t>
            </a:r>
            <a:r>
              <a:rPr lang="pl-PL" dirty="0" err="1" smtClean="0"/>
              <a:t>instruments</a:t>
            </a:r>
            <a:r>
              <a:rPr lang="pl-PL" dirty="0" smtClean="0"/>
              <a:t> </a:t>
            </a:r>
            <a:r>
              <a:rPr lang="pl-PL" dirty="0" err="1" smtClean="0"/>
              <a:t>including</a:t>
            </a:r>
            <a:r>
              <a:rPr lang="pl-PL" dirty="0" smtClean="0"/>
              <a:t> </a:t>
            </a:r>
            <a:r>
              <a:rPr lang="pl-PL" dirty="0" err="1" smtClean="0"/>
              <a:t>money</a:t>
            </a:r>
            <a:r>
              <a:rPr lang="pl-PL" dirty="0" smtClean="0"/>
              <a:t>, the Internet, and </a:t>
            </a:r>
            <a:r>
              <a:rPr lang="pl-PL" dirty="0" err="1" smtClean="0"/>
              <a:t>telecommunication</a:t>
            </a:r>
            <a:r>
              <a:rPr lang="pl-PL" dirty="0" smtClean="0"/>
              <a:t> services)</a:t>
            </a:r>
          </a:p>
          <a:p>
            <a:pPr lvl="1"/>
            <a:r>
              <a:rPr lang="pl-PL" dirty="0" err="1" smtClean="0"/>
              <a:t>transformation</a:t>
            </a:r>
            <a:r>
              <a:rPr lang="pl-PL" dirty="0" smtClean="0"/>
              <a:t> of </a:t>
            </a:r>
            <a:r>
              <a:rPr lang="pl-PL" dirty="0" err="1" smtClean="0"/>
              <a:t>reciprocal</a:t>
            </a:r>
            <a:r>
              <a:rPr lang="pl-PL" dirty="0" smtClean="0"/>
              <a:t> relations (</a:t>
            </a:r>
            <a:r>
              <a:rPr lang="pl-PL" dirty="0" err="1" smtClean="0"/>
              <a:t>interactions</a:t>
            </a:r>
            <a:r>
              <a:rPr lang="pl-PL" dirty="0" smtClean="0"/>
              <a:t>) to one-</a:t>
            </a:r>
            <a:r>
              <a:rPr lang="pl-PL" dirty="0" err="1" smtClean="0"/>
              <a:t>direction</a:t>
            </a:r>
            <a:r>
              <a:rPr lang="pl-PL" dirty="0" smtClean="0"/>
              <a:t> </a:t>
            </a:r>
            <a:r>
              <a:rPr lang="pl-PL" dirty="0" err="1" smtClean="0"/>
              <a:t>bonds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without</a:t>
            </a:r>
            <a:r>
              <a:rPr lang="pl-PL" dirty="0" smtClean="0"/>
              <a:t> the </a:t>
            </a:r>
            <a:r>
              <a:rPr lang="pl-PL" dirty="0" err="1" smtClean="0"/>
              <a:t>possibility</a:t>
            </a:r>
            <a:r>
              <a:rPr lang="pl-PL" dirty="0" smtClean="0"/>
              <a:t> of </a:t>
            </a:r>
            <a:r>
              <a:rPr lang="pl-PL" dirty="0" err="1" smtClean="0"/>
              <a:t>giving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feedback</a:t>
            </a:r>
            <a:r>
              <a:rPr lang="pl-PL" dirty="0" smtClean="0"/>
              <a:t>)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168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</a:t>
            </a:r>
            <a:r>
              <a:rPr lang="pl-PL" dirty="0" err="1" smtClean="0"/>
              <a:t>process</a:t>
            </a:r>
            <a:r>
              <a:rPr lang="pl-PL" dirty="0" smtClean="0"/>
              <a:t> of banking the </a:t>
            </a:r>
            <a:r>
              <a:rPr lang="pl-PL" dirty="0" err="1" smtClean="0"/>
              <a:t>world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t</a:t>
            </a:r>
            <a:r>
              <a:rPr lang="pl-PL" dirty="0" smtClean="0"/>
              <a:t>he </a:t>
            </a:r>
            <a:r>
              <a:rPr lang="pl-PL" dirty="0" err="1" smtClean="0"/>
              <a:t>increase</a:t>
            </a:r>
            <a:r>
              <a:rPr lang="pl-PL" dirty="0" smtClean="0"/>
              <a:t> in the </a:t>
            </a:r>
            <a:r>
              <a:rPr lang="pl-PL" dirty="0" err="1" smtClean="0"/>
              <a:t>number</a:t>
            </a:r>
            <a:r>
              <a:rPr lang="pl-PL" dirty="0" smtClean="0"/>
              <a:t> of bank </a:t>
            </a:r>
            <a:r>
              <a:rPr lang="pl-PL" dirty="0" err="1" smtClean="0"/>
              <a:t>accounts</a:t>
            </a:r>
            <a:r>
              <a:rPr lang="pl-PL" dirty="0" smtClean="0"/>
              <a:t> – transfer from the </a:t>
            </a:r>
            <a:r>
              <a:rPr lang="pl-PL" dirty="0" err="1" smtClean="0"/>
              <a:t>cash</a:t>
            </a:r>
            <a:r>
              <a:rPr lang="pl-PL" dirty="0" smtClean="0"/>
              <a:t> to </a:t>
            </a:r>
            <a:r>
              <a:rPr lang="pl-PL" dirty="0" err="1" smtClean="0"/>
              <a:t>cashless</a:t>
            </a:r>
            <a:r>
              <a:rPr lang="pl-PL" dirty="0" smtClean="0"/>
              <a:t> </a:t>
            </a:r>
            <a:r>
              <a:rPr lang="pl-PL" dirty="0" err="1" smtClean="0"/>
              <a:t>society</a:t>
            </a:r>
            <a:endParaRPr lang="pl-PL" dirty="0" smtClean="0"/>
          </a:p>
          <a:p>
            <a:r>
              <a:rPr lang="pl-PL" dirty="0" smtClean="0"/>
              <a:t>the </a:t>
            </a:r>
            <a:r>
              <a:rPr lang="pl-PL" dirty="0" err="1" smtClean="0"/>
              <a:t>rapid</a:t>
            </a:r>
            <a:r>
              <a:rPr lang="pl-PL" dirty="0" smtClean="0"/>
              <a:t> </a:t>
            </a:r>
            <a:r>
              <a:rPr lang="pl-PL" dirty="0" err="1" smtClean="0"/>
              <a:t>growth</a:t>
            </a:r>
            <a:r>
              <a:rPr lang="pl-PL" dirty="0" smtClean="0"/>
              <a:t> of non-</a:t>
            </a:r>
            <a:r>
              <a:rPr lang="pl-PL" dirty="0" err="1" smtClean="0"/>
              <a:t>cash</a:t>
            </a:r>
            <a:r>
              <a:rPr lang="pl-PL" dirty="0" smtClean="0"/>
              <a:t> </a:t>
            </a:r>
            <a:r>
              <a:rPr lang="pl-PL" dirty="0" err="1" smtClean="0"/>
              <a:t>payments</a:t>
            </a:r>
            <a:r>
              <a:rPr lang="pl-PL" dirty="0" smtClean="0"/>
              <a:t> (the </a:t>
            </a:r>
            <a:r>
              <a:rPr lang="pl-PL" dirty="0" err="1" smtClean="0"/>
              <a:t>popularity</a:t>
            </a:r>
            <a:r>
              <a:rPr lang="pl-PL" dirty="0" smtClean="0"/>
              <a:t> of </a:t>
            </a:r>
            <a:r>
              <a:rPr lang="pl-PL" dirty="0" err="1" smtClean="0"/>
              <a:t>electronic</a:t>
            </a:r>
            <a:r>
              <a:rPr lang="pl-PL" dirty="0" smtClean="0"/>
              <a:t> </a:t>
            </a:r>
            <a:r>
              <a:rPr lang="pl-PL" dirty="0" err="1" smtClean="0"/>
              <a:t>money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switch</a:t>
            </a:r>
            <a:r>
              <a:rPr lang="pl-PL" dirty="0" smtClean="0"/>
              <a:t> from </a:t>
            </a:r>
            <a:r>
              <a:rPr lang="pl-PL" dirty="0" err="1" smtClean="0"/>
              <a:t>personal</a:t>
            </a:r>
            <a:r>
              <a:rPr lang="pl-PL" dirty="0" smtClean="0"/>
              <a:t> and </a:t>
            </a:r>
            <a:r>
              <a:rPr lang="pl-PL" dirty="0" err="1" smtClean="0"/>
              <a:t>direct</a:t>
            </a:r>
            <a:r>
              <a:rPr lang="pl-PL" dirty="0" smtClean="0"/>
              <a:t> </a:t>
            </a:r>
            <a:r>
              <a:rPr lang="pl-PL" dirty="0" err="1" smtClean="0"/>
              <a:t>contacts</a:t>
            </a:r>
            <a:r>
              <a:rPr lang="pl-PL" dirty="0" smtClean="0"/>
              <a:t> (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natural</a:t>
            </a:r>
            <a:r>
              <a:rPr lang="pl-PL" dirty="0" smtClean="0"/>
              <a:t> for </a:t>
            </a:r>
            <a:r>
              <a:rPr lang="pl-PL" dirty="0" err="1" smtClean="0"/>
              <a:t>cash</a:t>
            </a:r>
            <a:r>
              <a:rPr lang="pl-PL" dirty="0" smtClean="0"/>
              <a:t> </a:t>
            </a:r>
            <a:r>
              <a:rPr lang="pl-PL" dirty="0" err="1" smtClean="0"/>
              <a:t>operations</a:t>
            </a:r>
            <a:r>
              <a:rPr lang="pl-PL" dirty="0" smtClean="0"/>
              <a:t>) to </a:t>
            </a:r>
            <a:r>
              <a:rPr lang="pl-PL" dirty="0" err="1" smtClean="0"/>
              <a:t>indirect</a:t>
            </a:r>
            <a:r>
              <a:rPr lang="pl-PL" dirty="0" smtClean="0"/>
              <a:t> </a:t>
            </a:r>
            <a:r>
              <a:rPr lang="pl-PL" dirty="0" err="1" smtClean="0"/>
              <a:t>contacts</a:t>
            </a:r>
            <a:r>
              <a:rPr lang="pl-PL" dirty="0" smtClean="0"/>
              <a:t> (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don’t</a:t>
            </a:r>
            <a:r>
              <a:rPr lang="pl-PL" dirty="0" smtClean="0"/>
              <a:t> </a:t>
            </a:r>
            <a:r>
              <a:rPr lang="pl-PL" dirty="0" err="1" smtClean="0"/>
              <a:t>see</a:t>
            </a:r>
            <a:r>
              <a:rPr lang="pl-PL" dirty="0" smtClean="0"/>
              <a:t> the face of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customer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business partner </a:t>
            </a:r>
            <a:r>
              <a:rPr lang="pl-PL" dirty="0" err="1" smtClean="0"/>
              <a:t>while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cashless</a:t>
            </a:r>
            <a:r>
              <a:rPr lang="pl-PL" dirty="0" smtClean="0"/>
              <a:t> </a:t>
            </a:r>
            <a:r>
              <a:rPr lang="pl-PL" dirty="0" err="1" smtClean="0"/>
              <a:t>forms</a:t>
            </a:r>
            <a:r>
              <a:rPr lang="pl-PL" dirty="0" smtClean="0"/>
              <a:t> of </a:t>
            </a:r>
            <a:r>
              <a:rPr lang="pl-PL" dirty="0" err="1" smtClean="0"/>
              <a:t>money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money</a:t>
            </a:r>
            <a:r>
              <a:rPr lang="pl-PL" dirty="0" smtClean="0"/>
              <a:t> </a:t>
            </a:r>
            <a:r>
              <a:rPr lang="pl-PL" dirty="0" err="1" smtClean="0"/>
              <a:t>accumulated</a:t>
            </a:r>
            <a:r>
              <a:rPr lang="pl-PL" dirty="0" smtClean="0"/>
              <a:t> in </a:t>
            </a:r>
            <a:r>
              <a:rPr lang="pl-PL" dirty="0" err="1" smtClean="0"/>
              <a:t>banks</a:t>
            </a:r>
            <a:r>
              <a:rPr lang="pl-PL" dirty="0" smtClean="0"/>
              <a:t> as „the </a:t>
            </a:r>
            <a:r>
              <a:rPr lang="pl-PL" dirty="0" err="1" smtClean="0"/>
              <a:t>weapons</a:t>
            </a:r>
            <a:r>
              <a:rPr lang="pl-PL" dirty="0" smtClean="0"/>
              <a:t> of mass </a:t>
            </a:r>
            <a:r>
              <a:rPr lang="pl-PL" dirty="0" err="1" smtClean="0"/>
              <a:t>destruction</a:t>
            </a:r>
            <a:r>
              <a:rPr lang="pl-PL" dirty="0" smtClean="0"/>
              <a:t>” </a:t>
            </a:r>
            <a:r>
              <a:rPr lang="en-US" dirty="0" smtClean="0"/>
              <a:t>(in the hands of representatives and plenipotentiaries) </a:t>
            </a:r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424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</a:t>
            </a:r>
            <a:r>
              <a:rPr lang="en-US" dirty="0" err="1" smtClean="0"/>
              <a:t>financialization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banks to financial markets </a:t>
            </a:r>
          </a:p>
          <a:p>
            <a:r>
              <a:rPr lang="en-US" dirty="0" smtClean="0"/>
              <a:t>Banks made social relations less personal; additionally financial markets make them less secure and less predictable</a:t>
            </a:r>
          </a:p>
          <a:p>
            <a:r>
              <a:rPr lang="en-US" dirty="0" smtClean="0"/>
              <a:t>Financial markets build and promote one-direction relations (open pension funds, hedge funds)</a:t>
            </a:r>
          </a:p>
          <a:p>
            <a:r>
              <a:rPr lang="en-US" dirty="0"/>
              <a:t>t</a:t>
            </a:r>
            <a:r>
              <a:rPr lang="en-US" dirty="0" smtClean="0"/>
              <a:t>he victims of wrong-doing find it difficult to point out anyone  concrete to blame (since wrong-doers act under the cover of corporate bodies)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94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Commercial banks are exposed </a:t>
            </a:r>
            <a:r>
              <a:rPr lang="pl-PL" dirty="0" smtClean="0"/>
              <a:t>to</a:t>
            </a:r>
            <a:r>
              <a:rPr lang="en-US" dirty="0" smtClean="0"/>
              <a:t> a lot of temptation</a:t>
            </a:r>
            <a:r>
              <a:rPr lang="pl-PL" dirty="0" smtClean="0"/>
              <a:t>s</a:t>
            </a:r>
            <a:r>
              <a:rPr lang="en-US" dirty="0" smtClean="0"/>
              <a:t> to work in unethical ways. And some of them do it.</a:t>
            </a:r>
          </a:p>
          <a:p>
            <a:r>
              <a:rPr lang="en-US" dirty="0" smtClean="0"/>
              <a:t>Small banks are more likely to act in an ethical way than large ones.</a:t>
            </a:r>
          </a:p>
          <a:p>
            <a:r>
              <a:rPr lang="en-US" dirty="0" smtClean="0"/>
              <a:t>There are two types of commercial banks:</a:t>
            </a:r>
          </a:p>
          <a:p>
            <a:pPr lvl="1"/>
            <a:r>
              <a:rPr lang="en-US" dirty="0" smtClean="0"/>
              <a:t>conventional banks that tend to be ethical </a:t>
            </a:r>
            <a:r>
              <a:rPr lang="pl-PL" dirty="0" smtClean="0"/>
              <a:t>to </a:t>
            </a:r>
            <a:r>
              <a:rPr lang="en-US" dirty="0" smtClean="0"/>
              <a:t>some extent: from being ethical to unethical.</a:t>
            </a:r>
          </a:p>
          <a:p>
            <a:pPr lvl="1"/>
            <a:r>
              <a:rPr lang="en-US" dirty="0" smtClean="0"/>
              <a:t>ethical banks.</a:t>
            </a:r>
            <a:endParaRPr lang="pl-PL" dirty="0"/>
          </a:p>
          <a:p>
            <a:r>
              <a:rPr lang="en-US" dirty="0" smtClean="0"/>
              <a:t>Each of them represents a distinct business model.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Moral cowardice culture as a result of the society marketization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aking money as the dominant value (the myth of the Midas’ touch)</a:t>
            </a:r>
          </a:p>
          <a:p>
            <a:r>
              <a:rPr lang="en-US" dirty="0" smtClean="0"/>
              <a:t>“greed is good and legal”</a:t>
            </a:r>
          </a:p>
          <a:p>
            <a:pPr marL="400050" lvl="1" indent="0">
              <a:buNone/>
            </a:pPr>
            <a:r>
              <a:rPr lang="en-US" dirty="0" smtClean="0"/>
              <a:t>“No law forbids egoism.</a:t>
            </a:r>
          </a:p>
          <a:p>
            <a:pPr marL="400050" lvl="1" indent="0">
              <a:buNone/>
            </a:pPr>
            <a:r>
              <a:rPr lang="en-US" dirty="0" smtClean="0"/>
              <a:t>No law forbids contempt.</a:t>
            </a:r>
          </a:p>
          <a:p>
            <a:pPr marL="400050" lvl="1" indent="0">
              <a:buNone/>
            </a:pPr>
            <a:r>
              <a:rPr lang="en-US" dirty="0"/>
              <a:t>No law </a:t>
            </a:r>
            <a:r>
              <a:rPr lang="en-US" dirty="0" smtClean="0"/>
              <a:t>forbids hatred.</a:t>
            </a:r>
          </a:p>
          <a:p>
            <a:pPr marL="400050" lvl="1" indent="0">
              <a:buNone/>
            </a:pPr>
            <a:r>
              <a:rPr lang="en-US" dirty="0"/>
              <a:t>No law </a:t>
            </a:r>
            <a:r>
              <a:rPr lang="en-US" dirty="0" smtClean="0"/>
              <a:t>forbids – isn’t it stupid – to be a bad man”</a:t>
            </a:r>
          </a:p>
          <a:p>
            <a:pPr marL="400050" lvl="1" indent="0">
              <a:buNone/>
            </a:pPr>
            <a:r>
              <a:rPr lang="en-US" i="1" dirty="0" smtClean="0"/>
              <a:t>(Andre </a:t>
            </a:r>
            <a:r>
              <a:rPr lang="en-US" i="1" dirty="0" err="1" smtClean="0"/>
              <a:t>Compte-Sponville</a:t>
            </a:r>
            <a:r>
              <a:rPr lang="en-US" i="1" dirty="0" smtClean="0"/>
              <a:t>, 2012)</a:t>
            </a:r>
          </a:p>
          <a:p>
            <a:pPr marL="457200" indent="-457200"/>
            <a:r>
              <a:rPr lang="en-US" dirty="0" smtClean="0"/>
              <a:t>Common agreement allowing so-called “lesser evil”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0414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How</a:t>
            </a:r>
            <a:r>
              <a:rPr lang="pl-PL" dirty="0" smtClean="0"/>
              <a:t> to </a:t>
            </a:r>
            <a:r>
              <a:rPr lang="pl-PL" dirty="0" err="1" smtClean="0"/>
              <a:t>fight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unethical</a:t>
            </a:r>
            <a:r>
              <a:rPr lang="pl-PL" dirty="0" smtClean="0"/>
              <a:t> banking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r>
              <a:rPr lang="en-US" dirty="0" smtClean="0"/>
              <a:t>Macro or micro-prudential supervision?</a:t>
            </a:r>
          </a:p>
          <a:p>
            <a:r>
              <a:rPr lang="en-US" dirty="0" smtClean="0"/>
              <a:t>Resolution</a:t>
            </a:r>
          </a:p>
          <a:p>
            <a:r>
              <a:rPr lang="en-US" dirty="0" smtClean="0"/>
              <a:t>Education</a:t>
            </a:r>
            <a:endParaRPr lang="pl-PL" dirty="0" smtClean="0"/>
          </a:p>
          <a:p>
            <a:r>
              <a:rPr lang="en-US" dirty="0" smtClean="0"/>
              <a:t>Internal ethical codes</a:t>
            </a:r>
          </a:p>
          <a:p>
            <a:r>
              <a:rPr lang="en-US" dirty="0" smtClean="0"/>
              <a:t>Stigmatization (by INTERNET</a:t>
            </a:r>
            <a:r>
              <a:rPr lang="pl-PL" dirty="0" smtClean="0"/>
              <a:t> </a:t>
            </a:r>
            <a:r>
              <a:rPr lang="en-US" dirty="0" smtClean="0"/>
              <a:t>and other media)</a:t>
            </a:r>
          </a:p>
          <a:p>
            <a:r>
              <a:rPr lang="en-US" dirty="0" smtClean="0"/>
              <a:t>Economic and social movements (social banking, ethical banking)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21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practices of banks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Good customer services</a:t>
            </a:r>
          </a:p>
          <a:p>
            <a:r>
              <a:rPr lang="en-US" dirty="0" smtClean="0"/>
              <a:t>Proximity to customers</a:t>
            </a:r>
          </a:p>
          <a:p>
            <a:r>
              <a:rPr lang="en-US" dirty="0" smtClean="0"/>
              <a:t>Not engaging in illegal activities (e</a:t>
            </a:r>
            <a:r>
              <a:rPr lang="pl-PL" dirty="0" smtClean="0"/>
              <a:t>.</a:t>
            </a:r>
            <a:r>
              <a:rPr lang="en-US" dirty="0" smtClean="0"/>
              <a:t>g. laundering dirty money, bribery)</a:t>
            </a:r>
          </a:p>
          <a:p>
            <a:r>
              <a:rPr lang="en-US" dirty="0" smtClean="0"/>
              <a:t>Checked origin of money</a:t>
            </a:r>
          </a:p>
          <a:p>
            <a:r>
              <a:rPr lang="en-US" dirty="0" smtClean="0"/>
              <a:t>Acceptable destination of money</a:t>
            </a:r>
          </a:p>
          <a:p>
            <a:r>
              <a:rPr lang="en-US" dirty="0" smtClean="0"/>
              <a:t>Transparency of operations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Safe asset management</a:t>
            </a:r>
          </a:p>
          <a:p>
            <a:r>
              <a:rPr lang="en-US" dirty="0" smtClean="0"/>
              <a:t>Sustainable lending and investments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Double Nature of Banks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goal of banks: to make </a:t>
            </a:r>
            <a:r>
              <a:rPr lang="pl-PL" dirty="0" smtClean="0"/>
              <a:t>a </a:t>
            </a:r>
            <a:r>
              <a:rPr lang="en-US" dirty="0" smtClean="0"/>
              <a:t>profit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en-US" dirty="0" smtClean="0"/>
              <a:t>Additional obligations that come from the license of banking:</a:t>
            </a:r>
          </a:p>
          <a:p>
            <a:pPr lvl="1"/>
            <a:r>
              <a:rPr lang="en-US" dirty="0" smtClean="0"/>
              <a:t>to fulfill macro and micro</a:t>
            </a:r>
            <a:r>
              <a:rPr lang="pl-PL" dirty="0" smtClean="0"/>
              <a:t>-</a:t>
            </a:r>
            <a:r>
              <a:rPr lang="en-US" dirty="0" smtClean="0"/>
              <a:t>prudential regulations</a:t>
            </a:r>
            <a:r>
              <a:rPr lang="pl-PL" dirty="0" smtClean="0"/>
              <a:t>,</a:t>
            </a:r>
            <a:endParaRPr lang="en-US" dirty="0" smtClean="0"/>
          </a:p>
          <a:p>
            <a:pPr lvl="1"/>
            <a:r>
              <a:rPr lang="en-US" dirty="0" smtClean="0"/>
              <a:t>to contribute to the safe</a:t>
            </a:r>
            <a:r>
              <a:rPr lang="pl-PL" dirty="0" smtClean="0"/>
              <a:t>ty</a:t>
            </a:r>
            <a:r>
              <a:rPr lang="en-US" dirty="0" smtClean="0"/>
              <a:t> of financial system</a:t>
            </a:r>
            <a:r>
              <a:rPr lang="pl-PL" dirty="0" smtClean="0"/>
              <a:t>,</a:t>
            </a:r>
            <a:endParaRPr lang="en-US" dirty="0" smtClean="0"/>
          </a:p>
          <a:p>
            <a:pPr lvl="1"/>
            <a:r>
              <a:rPr lang="en-US" dirty="0" smtClean="0"/>
              <a:t>to be ethical</a:t>
            </a:r>
            <a:r>
              <a:rPr lang="pl-PL" dirty="0" smtClean="0"/>
              <a:t>.</a:t>
            </a:r>
          </a:p>
          <a:p>
            <a:r>
              <a:rPr lang="en-US" dirty="0" smtClean="0"/>
              <a:t>Some banks treat these obligations as goals of secondary importance.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Marketization </a:t>
            </a:r>
            <a:r>
              <a:rPr lang="pl-PL" dirty="0" smtClean="0"/>
              <a:t>of </a:t>
            </a:r>
            <a:r>
              <a:rPr lang="en-US" dirty="0" smtClean="0"/>
              <a:t>society</a:t>
            </a:r>
            <a:endParaRPr lang="en-US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One of issues of the evolution of the world financial system at the beginning of the 21</a:t>
            </a:r>
            <a:r>
              <a:rPr lang="pl-PL" dirty="0" err="1" smtClean="0"/>
              <a:t>st</a:t>
            </a:r>
            <a:r>
              <a:rPr lang="en-US" dirty="0" smtClean="0"/>
              <a:t> century. Financial crisis revealed the nature of this process.</a:t>
            </a:r>
          </a:p>
          <a:p>
            <a:r>
              <a:rPr lang="en-US" dirty="0" smtClean="0"/>
              <a:t>The process of reduction of r</a:t>
            </a:r>
            <a:r>
              <a:rPr lang="pl-PL" dirty="0" smtClean="0"/>
              <a:t>i</a:t>
            </a:r>
            <a:r>
              <a:rPr lang="en-US" dirty="0" err="1" smtClean="0"/>
              <a:t>ch</a:t>
            </a:r>
            <a:r>
              <a:rPr lang="en-US" dirty="0" smtClean="0"/>
              <a:t> cultural regulations to those market oriented.</a:t>
            </a:r>
          </a:p>
          <a:p>
            <a:r>
              <a:rPr lang="en-US" dirty="0" smtClean="0"/>
              <a:t>The destruction of the multidimensional culture space.</a:t>
            </a:r>
          </a:p>
          <a:p>
            <a:r>
              <a:rPr lang="en-US" dirty="0" smtClean="0"/>
              <a:t>Banks are involved in this process.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levels </a:t>
            </a:r>
            <a:r>
              <a:rPr lang="pl-PL" dirty="0" smtClean="0"/>
              <a:t>of </a:t>
            </a:r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Values and norms (cultural patterns)</a:t>
            </a:r>
          </a:p>
          <a:p>
            <a:r>
              <a:rPr lang="en-US" dirty="0" smtClean="0"/>
              <a:t>Normative roles, institutions and procedures</a:t>
            </a:r>
          </a:p>
          <a:p>
            <a:r>
              <a:rPr lang="en-US" dirty="0" smtClean="0"/>
              <a:t>Normative subsystems:</a:t>
            </a:r>
          </a:p>
          <a:p>
            <a:pPr lvl="1"/>
            <a:r>
              <a:rPr lang="en-US" dirty="0" smtClean="0"/>
              <a:t>Legal regulations</a:t>
            </a:r>
          </a:p>
          <a:p>
            <a:pPr lvl="1"/>
            <a:r>
              <a:rPr lang="en-US" b="1" dirty="0" smtClean="0"/>
              <a:t>Ethical regulations</a:t>
            </a:r>
          </a:p>
          <a:p>
            <a:pPr lvl="1"/>
            <a:r>
              <a:rPr lang="en-US" dirty="0" smtClean="0"/>
              <a:t>Customs and habits</a:t>
            </a:r>
          </a:p>
          <a:p>
            <a:pPr lvl="1"/>
            <a:r>
              <a:rPr lang="en-US" dirty="0" err="1" smtClean="0"/>
              <a:t>Princip</a:t>
            </a:r>
            <a:r>
              <a:rPr lang="pl-PL" dirty="0" smtClean="0"/>
              <a:t>l</a:t>
            </a:r>
            <a:r>
              <a:rPr lang="en-US" dirty="0" smtClean="0"/>
              <a:t>e</a:t>
            </a:r>
            <a:r>
              <a:rPr lang="pl-PL" dirty="0" smtClean="0"/>
              <a:t>s</a:t>
            </a:r>
            <a:r>
              <a:rPr lang="en-US" dirty="0" smtClean="0"/>
              <a:t> of effectiveness</a:t>
            </a:r>
          </a:p>
          <a:p>
            <a:pPr lvl="1"/>
            <a:r>
              <a:rPr lang="en-US" dirty="0" err="1" smtClean="0"/>
              <a:t>Princip</a:t>
            </a:r>
            <a:r>
              <a:rPr lang="pl-PL" dirty="0" smtClean="0"/>
              <a:t>l</a:t>
            </a:r>
            <a:r>
              <a:rPr lang="en-US" dirty="0" smtClean="0"/>
              <a:t>e</a:t>
            </a:r>
            <a:r>
              <a:rPr lang="pl-PL" dirty="0" smtClean="0"/>
              <a:t>s</a:t>
            </a:r>
            <a:r>
              <a:rPr lang="en-US" dirty="0" smtClean="0"/>
              <a:t> of efficiency</a:t>
            </a:r>
          </a:p>
          <a:p>
            <a:pPr lvl="1"/>
            <a:r>
              <a:rPr lang="en-US" dirty="0" smtClean="0"/>
              <a:t>Technical indications and instructions</a:t>
            </a:r>
          </a:p>
          <a:p>
            <a:pPr lvl="1"/>
            <a:r>
              <a:rPr lang="en-US" dirty="0" smtClean="0"/>
              <a:t>Esthetic rules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Wisdom</a:t>
            </a:r>
            <a:endParaRPr lang="pl-PL" dirty="0" smtClean="0"/>
          </a:p>
          <a:p>
            <a:pPr lvl="1"/>
            <a:r>
              <a:rPr lang="en-US" dirty="0" smtClean="0"/>
              <a:t>Felicitological values and patterns (How to be happy)</a:t>
            </a:r>
          </a:p>
          <a:p>
            <a:endParaRPr lang="pl-PL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process of marketization of society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US" dirty="0" smtClean="0"/>
              <a:t>Something more than marketization of economy</a:t>
            </a:r>
          </a:p>
          <a:p>
            <a:r>
              <a:rPr lang="en-US" dirty="0" smtClean="0"/>
              <a:t>The multidimensional culture space reduced to</a:t>
            </a:r>
          </a:p>
          <a:p>
            <a:pPr lvl="1"/>
            <a:r>
              <a:rPr lang="en-US" dirty="0" smtClean="0"/>
              <a:t>Legal regulations</a:t>
            </a:r>
          </a:p>
          <a:p>
            <a:pPr lvl="1"/>
            <a:r>
              <a:rPr lang="en-US" dirty="0" smtClean="0"/>
              <a:t>Principles of effectiveness</a:t>
            </a:r>
          </a:p>
          <a:p>
            <a:pPr lvl="1"/>
            <a:r>
              <a:rPr lang="en-US" dirty="0" smtClean="0"/>
              <a:t>Principles of efficiency</a:t>
            </a:r>
          </a:p>
          <a:p>
            <a:pPr lvl="1"/>
            <a:r>
              <a:rPr lang="en-US" dirty="0" smtClean="0"/>
              <a:t>Technical indications and instructions</a:t>
            </a:r>
          </a:p>
          <a:p>
            <a:endParaRPr lang="pl-PL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unethical practices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„</a:t>
            </a:r>
            <a:r>
              <a:rPr lang="en-US" dirty="0" smtClean="0"/>
              <a:t>Shadow banking</a:t>
            </a:r>
            <a:r>
              <a:rPr lang="pl-PL" dirty="0" smtClean="0"/>
              <a:t>”</a:t>
            </a:r>
            <a:endParaRPr lang="en-US" dirty="0" smtClean="0"/>
          </a:p>
          <a:p>
            <a:r>
              <a:rPr lang="pl-PL" dirty="0" smtClean="0"/>
              <a:t>B</a:t>
            </a:r>
            <a:r>
              <a:rPr lang="en-US" dirty="0" err="1" smtClean="0"/>
              <a:t>undles</a:t>
            </a:r>
            <a:r>
              <a:rPr lang="en-US" dirty="0" smtClean="0"/>
              <a:t> of products</a:t>
            </a:r>
          </a:p>
          <a:p>
            <a:r>
              <a:rPr lang="en-US" dirty="0" smtClean="0"/>
              <a:t>Stopping giving services in the periods of fear</a:t>
            </a:r>
          </a:p>
          <a:p>
            <a:r>
              <a:rPr lang="en-US" dirty="0" smtClean="0"/>
              <a:t>Moral hazard („to</a:t>
            </a:r>
            <a:r>
              <a:rPr lang="pl-PL" dirty="0" smtClean="0"/>
              <a:t>o</a:t>
            </a:r>
            <a:r>
              <a:rPr lang="en-US" dirty="0" smtClean="0"/>
              <a:t> big to </a:t>
            </a:r>
            <a:r>
              <a:rPr lang="en-US" dirty="0" err="1" smtClean="0"/>
              <a:t>fa</a:t>
            </a:r>
            <a:r>
              <a:rPr lang="pl-PL" dirty="0" smtClean="0"/>
              <a:t>i</a:t>
            </a:r>
            <a:r>
              <a:rPr lang="en-US" dirty="0" smtClean="0"/>
              <a:t>l”)</a:t>
            </a:r>
          </a:p>
          <a:p>
            <a:r>
              <a:rPr lang="en-US" dirty="0" smtClean="0"/>
              <a:t>Relational marketing </a:t>
            </a:r>
            <a:r>
              <a:rPr lang="pl-PL" dirty="0" err="1" smtClean="0"/>
              <a:t>versus</a:t>
            </a:r>
            <a:r>
              <a:rPr lang="en-US" dirty="0" smtClean="0"/>
              <a:t> </a:t>
            </a:r>
            <a:r>
              <a:rPr lang="pl-PL" dirty="0" err="1" smtClean="0"/>
              <a:t>un</a:t>
            </a:r>
            <a:r>
              <a:rPr lang="en-US" dirty="0" smtClean="0"/>
              <a:t>ethical consumption of social capital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ethical banking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movement of social banking.</a:t>
            </a:r>
          </a:p>
          <a:p>
            <a:r>
              <a:rPr lang="en-US" dirty="0" smtClean="0"/>
              <a:t>European Federation of Ethical and Alternative Banks (FEBEA)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en-US" dirty="0" smtClean="0"/>
              <a:t>Start in 2001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en-US" dirty="0" smtClean="0"/>
              <a:t>Mission: developing ethical and solidarity-based finance</a:t>
            </a:r>
            <a:r>
              <a:rPr lang="pl-PL" dirty="0" smtClean="0"/>
              <a:t>.</a:t>
            </a:r>
            <a:endParaRPr lang="en-US" dirty="0" smtClean="0"/>
          </a:p>
          <a:p>
            <a:r>
              <a:rPr lang="en-US" dirty="0" smtClean="0"/>
              <a:t>Memberships: banks, savings and loan cooperatives, investment funds.</a:t>
            </a:r>
          </a:p>
          <a:p>
            <a:r>
              <a:rPr lang="en-US" dirty="0" smtClean="0"/>
              <a:t>Customers (about 500 000 in Europe)</a:t>
            </a:r>
            <a:r>
              <a:rPr lang="pl-PL" dirty="0" smtClean="0"/>
              <a:t>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CC59F-C92D-47AA-95A1-7D936E2308CD}" type="slidenum">
              <a:rPr lang="pl-PL" smtClean="0"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1107</Words>
  <Application>Microsoft Office PowerPoint</Application>
  <PresentationFormat>Pokaz na ekranie (4:3)</PresentationFormat>
  <Paragraphs>149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Banking and Ethics</vt:lpstr>
      <vt:lpstr>Thesis</vt:lpstr>
      <vt:lpstr>Ethical practices of banks</vt:lpstr>
      <vt:lpstr>The Double Nature of Banks</vt:lpstr>
      <vt:lpstr>Marketization of society</vt:lpstr>
      <vt:lpstr>Three levels of culture</vt:lpstr>
      <vt:lpstr>The process of marketization of society</vt:lpstr>
      <vt:lpstr>Examples of unethical practices</vt:lpstr>
      <vt:lpstr>Example of ethical banking</vt:lpstr>
      <vt:lpstr>Ethical banks focus on:</vt:lpstr>
      <vt:lpstr>What differentiates ethical banks from conventional banks</vt:lpstr>
      <vt:lpstr>Ethical  banks</vt:lpstr>
      <vt:lpstr>Why are small banks more likely to act in an ethical way than large ones?</vt:lpstr>
      <vt:lpstr>The nature of moral cowardice</vt:lpstr>
      <vt:lpstr>A moral coward</vt:lpstr>
      <vt:lpstr>Factors conducive to moral cowardice</vt:lpstr>
      <vt:lpstr>Why does the evolution of the world financial system go hand in hand with the moral cowardice?</vt:lpstr>
      <vt:lpstr>The process of banking the world</vt:lpstr>
      <vt:lpstr>The process of financialization</vt:lpstr>
      <vt:lpstr>Moral cowardice culture as a result of the society marketization</vt:lpstr>
      <vt:lpstr>How to fight against the unethical banking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and Ethics</dc:title>
  <dc:creator>Wieslaw</dc:creator>
  <cp:lastModifiedBy>projekty</cp:lastModifiedBy>
  <cp:revision>100</cp:revision>
  <cp:lastPrinted>2014-07-02T11:00:31Z</cp:lastPrinted>
  <dcterms:created xsi:type="dcterms:W3CDTF">2014-06-29T08:10:08Z</dcterms:created>
  <dcterms:modified xsi:type="dcterms:W3CDTF">2014-07-15T13:46:27Z</dcterms:modified>
</cp:coreProperties>
</file>