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82" r:id="rId2"/>
    <p:sldId id="334" r:id="rId3"/>
    <p:sldId id="323" r:id="rId4"/>
    <p:sldId id="317" r:id="rId5"/>
    <p:sldId id="318" r:id="rId6"/>
    <p:sldId id="337" r:id="rId7"/>
    <p:sldId id="316" r:id="rId8"/>
    <p:sldId id="341" r:id="rId9"/>
    <p:sldId id="335" r:id="rId10"/>
    <p:sldId id="325" r:id="rId11"/>
    <p:sldId id="336" r:id="rId12"/>
  </p:sldIdLst>
  <p:sldSz cx="10799763" cy="6858000"/>
  <p:notesSz cx="9144000" cy="6858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4E5063"/>
    <a:srgbClr val="747794"/>
    <a:srgbClr val="242655"/>
    <a:srgbClr val="C2C6F4"/>
    <a:srgbClr val="6E73F8"/>
    <a:srgbClr val="32326D"/>
    <a:srgbClr val="2E2D61"/>
    <a:srgbClr val="0B2057"/>
    <a:srgbClr val="191A39"/>
    <a:srgbClr val="3335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2" autoAdjust="0"/>
    <p:restoredTop sz="96949" autoAdjust="0"/>
  </p:normalViewPr>
  <p:slideViewPr>
    <p:cSldViewPr snapToObjects="1">
      <p:cViewPr>
        <p:scale>
          <a:sx n="76" d="100"/>
          <a:sy n="76" d="100"/>
        </p:scale>
        <p:origin x="-1302" y="-378"/>
      </p:cViewPr>
      <p:guideLst>
        <p:guide orient="horz" pos="216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34F07-67D5-3F4B-BA02-ACDD11899319}" type="datetimeFigureOut">
              <a:rPr lang="nl-NL" smtClean="0"/>
              <a:pPr/>
              <a:t>24-7-2015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FD4A2-3AB1-A841-A167-DA3D907BB65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970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1B45E02-E965-A64F-B0DB-85C3D78A14C4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514350"/>
            <a:ext cx="40481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noProof="0" smtClean="0"/>
              <a:t>Klik om de tekststijl van het model te bewerken</a:t>
            </a:r>
          </a:p>
          <a:p>
            <a:pPr lvl="1"/>
            <a:r>
              <a:rPr lang="nl-BE" noProof="0" smtClean="0"/>
              <a:t>Tweede niveau</a:t>
            </a:r>
          </a:p>
          <a:p>
            <a:pPr lvl="2"/>
            <a:r>
              <a:rPr lang="nl-BE" noProof="0" smtClean="0"/>
              <a:t>Derde niveau</a:t>
            </a:r>
          </a:p>
          <a:p>
            <a:pPr lvl="3"/>
            <a:r>
              <a:rPr lang="nl-BE" noProof="0" smtClean="0"/>
              <a:t>Vierde niveau</a:t>
            </a:r>
          </a:p>
          <a:p>
            <a:pPr lvl="4"/>
            <a:r>
              <a:rPr lang="nl-BE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870BCB-DC4D-FB4A-8E64-A4418F3B376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030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547938" y="514350"/>
            <a:ext cx="4048125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0BCB-DC4D-FB4A-8E64-A4418F3B3764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547938" y="514350"/>
            <a:ext cx="4048125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0BCB-DC4D-FB4A-8E64-A4418F3B3764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547938" y="514350"/>
            <a:ext cx="4048125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0BCB-DC4D-FB4A-8E64-A4418F3B3764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547938" y="514350"/>
            <a:ext cx="4048125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0BCB-DC4D-FB4A-8E64-A4418F3B3764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547938" y="514350"/>
            <a:ext cx="4048125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0BCB-DC4D-FB4A-8E64-A4418F3B3764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547938" y="514350"/>
            <a:ext cx="4048125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0BCB-DC4D-FB4A-8E64-A4418F3B3764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547938" y="514350"/>
            <a:ext cx="4048125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0BCB-DC4D-FB4A-8E64-A4418F3B3764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547938" y="514350"/>
            <a:ext cx="4048125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0BCB-DC4D-FB4A-8E64-A4418F3B3764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547938" y="514350"/>
            <a:ext cx="4048125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0BCB-DC4D-FB4A-8E64-A4418F3B3764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CC91F0-DF2A-144C-9943-E2CC71D487A2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547938" y="514350"/>
            <a:ext cx="4048125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70BCB-DC4D-FB4A-8E64-A4418F3B3764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9982" y="2130427"/>
            <a:ext cx="9179799" cy="1470025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619965" y="3886200"/>
            <a:ext cx="755983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418FD-D2F9-E246-B06B-13D6391D2BEE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6BD24-E863-B645-8237-CE8F6D0991D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888BE-B10C-F64A-9623-F1BEB14EEBA1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489AF-91D8-AB49-AA01-9E30E659A28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829828" y="274640"/>
            <a:ext cx="2429947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9988" y="274640"/>
            <a:ext cx="7109844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93787-39A6-574C-B1A3-D4372983B546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8FBCA-9164-CF46-9A30-19283291BC9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8A09-2ACB-4848-BA8F-71478B91574C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03F5-E67C-1541-9B79-96C37476DF3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3107" y="4406902"/>
            <a:ext cx="91797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53107" y="2906714"/>
            <a:ext cx="9179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89CF7-F356-CD43-B44E-25ACFCEEA92C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4E2F7-4A80-644A-80B4-C0E1C9D82C3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988" y="1600201"/>
            <a:ext cx="47698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89881" y="1600201"/>
            <a:ext cx="47698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1E245-4F49-C544-9981-D8159ADB0002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44595-B217-5942-AB5D-3D06C737247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9989" y="1535113"/>
            <a:ext cx="477177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9989" y="2174875"/>
            <a:ext cx="477177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486131" y="1535113"/>
            <a:ext cx="47736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486131" y="2174875"/>
            <a:ext cx="477364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396C4-81E8-3340-9F39-043DB9095E4A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7417D-26AA-6544-AF56-BB9EE429E87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AD53C-22EC-4B47-921B-7F55F6887135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FA20C-0AD4-6041-8B14-B1A0F3B0C98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45BC-8F83-6443-BF70-65D1EB4D3A9C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00235-857A-B042-BC3F-0AC67AB44BB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991" y="273050"/>
            <a:ext cx="355304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22407" y="273052"/>
            <a:ext cx="60373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991" y="1435102"/>
            <a:ext cx="355304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550E8-27DE-A841-8F39-99785E4A6FA8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2DCBF-CD11-5141-A3FE-23616DB5654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6829" y="4800600"/>
            <a:ext cx="647985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116829" y="612775"/>
            <a:ext cx="647985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16829" y="5367339"/>
            <a:ext cx="647985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64CE0-73C8-AA48-8C41-BB2A93F2A6E6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B90B7-5117-F34B-A12F-DFADBED5E39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988" y="274638"/>
            <a:ext cx="97197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Titelstijl van model bewerken</a:t>
            </a:r>
            <a:endParaRPr lang="nl-NL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988" y="1600201"/>
            <a:ext cx="9719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988" y="6356352"/>
            <a:ext cx="2519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4822ECD-8AB8-0F45-8DE9-97E23342817D}" type="datetime1">
              <a:rPr lang="nl-NL"/>
              <a:pPr>
                <a:defRPr/>
              </a:pPr>
              <a:t>24-7-2015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689919" y="6356352"/>
            <a:ext cx="3419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739830" y="6356352"/>
            <a:ext cx="2519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B0D14F-72DF-7442-ACAE-466EC444BFA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393" y="0"/>
            <a:ext cx="4992928" cy="6858000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477837" y="340568"/>
            <a:ext cx="7226300" cy="640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88314" y="0"/>
            <a:ext cx="1511449" cy="6858000"/>
          </a:xfrm>
          <a:prstGeom prst="rect">
            <a:avLst/>
          </a:prstGeom>
          <a:solidFill>
            <a:srgbClr val="0B20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6675_koenbroo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07" y="0"/>
            <a:ext cx="4572610" cy="6858000"/>
          </a:xfrm>
          <a:prstGeom prst="rect">
            <a:avLst/>
          </a:prstGeom>
        </p:spPr>
      </p:pic>
      <p:sp>
        <p:nvSpPr>
          <p:cNvPr id="11" name="Tekstvak 5"/>
          <p:cNvSpPr txBox="1"/>
          <p:nvPr/>
        </p:nvSpPr>
        <p:spPr>
          <a:xfrm>
            <a:off x="799537" y="1340768"/>
            <a:ext cx="482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The case for Europe</a:t>
            </a:r>
          </a:p>
        </p:txBody>
      </p:sp>
      <p:sp>
        <p:nvSpPr>
          <p:cNvPr id="16" name="Tekstvak 5"/>
          <p:cNvSpPr txBox="1"/>
          <p:nvPr/>
        </p:nvSpPr>
        <p:spPr>
          <a:xfrm>
            <a:off x="1007393" y="2525995"/>
            <a:ext cx="4392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Book Antiqua"/>
                <a:cs typeface="Book Antiqua"/>
              </a:rPr>
              <a:t>Villa Decius</a:t>
            </a: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Book Antiqua"/>
                <a:cs typeface="Book Antiqua"/>
              </a:rPr>
              <a:t>July 2015</a:t>
            </a:r>
          </a:p>
        </p:txBody>
      </p:sp>
      <p:sp>
        <p:nvSpPr>
          <p:cNvPr id="17" name="Tekstvak 5"/>
          <p:cNvSpPr txBox="1"/>
          <p:nvPr/>
        </p:nvSpPr>
        <p:spPr>
          <a:xfrm>
            <a:off x="1079402" y="6023029"/>
            <a:ext cx="439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Book Antiqua"/>
                <a:cs typeface="Book Antiqua"/>
              </a:rPr>
              <a:t>Jonathan Holslag</a:t>
            </a:r>
          </a:p>
          <a:p>
            <a:pPr algn="r"/>
            <a:r>
              <a:rPr lang="en-GB" dirty="0" err="1" smtClean="0">
                <a:solidFill>
                  <a:schemeClr val="bg1"/>
                </a:solidFill>
                <a:latin typeface="Book Antiqua"/>
                <a:cs typeface="Book Antiqua"/>
              </a:rPr>
              <a:t>Vrije</a:t>
            </a:r>
            <a:r>
              <a:rPr lang="en-GB" dirty="0" smtClean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Book Antiqua"/>
                <a:cs typeface="Book Antiqua"/>
              </a:rPr>
              <a:t>Universiteit</a:t>
            </a:r>
            <a:r>
              <a:rPr lang="en-GB" dirty="0" smtClean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Book Antiqua"/>
                <a:cs typeface="Book Antiqua"/>
              </a:rPr>
              <a:t>Brussel</a:t>
            </a:r>
            <a:endParaRPr lang="en-GB" dirty="0" smtClean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735585" y="2132856"/>
            <a:ext cx="1080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21786"/>
            <a:ext cx="10799765" cy="1362555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9-17 at 12.11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01" y="-21785"/>
            <a:ext cx="2550450" cy="1368992"/>
          </a:xfrm>
          <a:prstGeom prst="rect">
            <a:avLst/>
          </a:prstGeom>
        </p:spPr>
      </p:pic>
      <p:sp>
        <p:nvSpPr>
          <p:cNvPr id="5" name="Tekstvak 5"/>
          <p:cNvSpPr txBox="1"/>
          <p:nvPr/>
        </p:nvSpPr>
        <p:spPr>
          <a:xfrm>
            <a:off x="1511449" y="220486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1. Hard military power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511449" y="266885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2.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Diplomacy</a:t>
            </a:r>
            <a:endParaRPr lang="nl-NL" sz="2000" dirty="0" smtClean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7" name="Tekstvak 5"/>
          <p:cNvSpPr txBox="1"/>
          <p:nvPr/>
        </p:nvSpPr>
        <p:spPr>
          <a:xfrm>
            <a:off x="1511449" y="314096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2E2D61"/>
                </a:solidFill>
                <a:latin typeface="Book Antiqua"/>
                <a:cs typeface="Book Antiqua"/>
              </a:rPr>
              <a:t>3</a:t>
            </a:r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.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Economy</a:t>
            </a:r>
            <a:endParaRPr lang="nl-NL" sz="2000" dirty="0" smtClean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8" name="Tekstvak 5"/>
          <p:cNvSpPr txBox="1"/>
          <p:nvPr/>
        </p:nvSpPr>
        <p:spPr>
          <a:xfrm>
            <a:off x="1511449" y="360495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4.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Citizenship</a:t>
            </a:r>
            <a:endParaRPr lang="nl-NL" sz="2000" dirty="0" smtClean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12" name="Tekstvak 5"/>
          <p:cNvSpPr txBox="1"/>
          <p:nvPr/>
        </p:nvSpPr>
        <p:spPr>
          <a:xfrm>
            <a:off x="359321" y="32336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IV. 	The power of </a:t>
            </a:r>
            <a:r>
              <a:rPr lang="nl-NL" sz="2400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paradise</a:t>
            </a:r>
            <a:endParaRPr lang="nl-NL" sz="2400" dirty="0" smtClean="0">
              <a:solidFill>
                <a:schemeClr val="bg1"/>
              </a:solidFill>
              <a:latin typeface="Copperplate Gothic Bold"/>
              <a:cs typeface="Copperplat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32990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11449" y="-4839"/>
            <a:ext cx="9288314" cy="6858000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4839"/>
            <a:ext cx="1511449" cy="6858000"/>
          </a:xfrm>
          <a:prstGeom prst="rect">
            <a:avLst/>
          </a:prstGeom>
          <a:solidFill>
            <a:srgbClr val="0B20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806835" y="-4839"/>
            <a:ext cx="4992928" cy="6858000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5"/>
          <p:cNvSpPr txBox="1"/>
          <p:nvPr/>
        </p:nvSpPr>
        <p:spPr>
          <a:xfrm>
            <a:off x="6119961" y="504672"/>
            <a:ext cx="381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Book Antiqua"/>
                <a:cs typeface="Book Antiqua"/>
              </a:rPr>
              <a:t>I.	 The crisis</a:t>
            </a:r>
          </a:p>
        </p:txBody>
      </p:sp>
      <p:sp>
        <p:nvSpPr>
          <p:cNvPr id="12" name="Tekstvak 5"/>
          <p:cNvSpPr txBox="1"/>
          <p:nvPr/>
        </p:nvSpPr>
        <p:spPr>
          <a:xfrm>
            <a:off x="6119961" y="1340768"/>
            <a:ext cx="325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Book Antiqua"/>
                <a:cs typeface="Book Antiqua"/>
              </a:rPr>
              <a:t>II.	 The </a:t>
            </a:r>
            <a:r>
              <a:rPr lang="nl-NL" sz="2400" dirty="0" err="1" smtClean="0">
                <a:solidFill>
                  <a:schemeClr val="bg1"/>
                </a:solidFill>
                <a:latin typeface="Book Antiqua"/>
                <a:cs typeface="Book Antiqua"/>
              </a:rPr>
              <a:t>world</a:t>
            </a:r>
            <a:endParaRPr lang="nl-NL" sz="2400" dirty="0" smtClean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4839"/>
            <a:ext cx="1511449" cy="6858000"/>
          </a:xfrm>
          <a:prstGeom prst="rect">
            <a:avLst/>
          </a:prstGeom>
          <a:solidFill>
            <a:srgbClr val="0B20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vak 5"/>
          <p:cNvSpPr txBox="1"/>
          <p:nvPr/>
        </p:nvSpPr>
        <p:spPr>
          <a:xfrm>
            <a:off x="6119961" y="2175247"/>
            <a:ext cx="484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Book Antiqua"/>
                <a:cs typeface="Book Antiqua"/>
              </a:rPr>
              <a:t>III.	 The dilemma</a:t>
            </a:r>
          </a:p>
        </p:txBody>
      </p:sp>
      <p:pic>
        <p:nvPicPr>
          <p:cNvPr id="9" name="Picture 8" descr="6675_koenbroo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5" y="-13770"/>
            <a:ext cx="4572610" cy="6858000"/>
          </a:xfrm>
          <a:prstGeom prst="rect">
            <a:avLst/>
          </a:prstGeom>
        </p:spPr>
      </p:pic>
      <p:sp>
        <p:nvSpPr>
          <p:cNvPr id="10" name="Tekstvak 5"/>
          <p:cNvSpPr txBox="1"/>
          <p:nvPr/>
        </p:nvSpPr>
        <p:spPr>
          <a:xfrm>
            <a:off x="6119961" y="3039343"/>
            <a:ext cx="484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Book Antiqua"/>
                <a:cs typeface="Book Antiqua"/>
              </a:rPr>
              <a:t>IV.	The </a:t>
            </a:r>
            <a:r>
              <a:rPr lang="nl-NL" sz="2400" dirty="0" err="1">
                <a:solidFill>
                  <a:schemeClr val="bg1"/>
                </a:solidFill>
                <a:latin typeface="Book Antiqua"/>
                <a:cs typeface="Book Antiqua"/>
              </a:rPr>
              <a:t>a</a:t>
            </a:r>
            <a:r>
              <a:rPr lang="nl-NL" sz="2400" dirty="0" err="1" smtClean="0">
                <a:solidFill>
                  <a:schemeClr val="bg1"/>
                </a:solidFill>
                <a:latin typeface="Book Antiqua"/>
                <a:cs typeface="Book Antiqua"/>
              </a:rPr>
              <a:t>nswer</a:t>
            </a:r>
            <a:endParaRPr lang="nl-NL" sz="2400" dirty="0" smtClean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3777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21786"/>
            <a:ext cx="10799765" cy="1362555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9-17 at 12.11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01" y="-21785"/>
            <a:ext cx="2550450" cy="1368992"/>
          </a:xfrm>
          <a:prstGeom prst="rect">
            <a:avLst/>
          </a:prstGeom>
        </p:spPr>
      </p:pic>
      <p:sp>
        <p:nvSpPr>
          <p:cNvPr id="10" name="Tekstvak 5"/>
          <p:cNvSpPr txBox="1"/>
          <p:nvPr/>
        </p:nvSpPr>
        <p:spPr>
          <a:xfrm>
            <a:off x="359321" y="32336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I.	The crisis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53" y="2492896"/>
            <a:ext cx="4296264" cy="2634712"/>
          </a:xfrm>
          <a:prstGeom prst="rect">
            <a:avLst/>
          </a:prstGeom>
          <a:ln>
            <a:solidFill>
              <a:srgbClr val="191A39"/>
            </a:solidFill>
          </a:ln>
        </p:spPr>
      </p:pic>
      <p:pic>
        <p:nvPicPr>
          <p:cNvPr id="7" name="Picture 6" descr="Screen Shot 2013-09-22 at 16.43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37" y="2492896"/>
            <a:ext cx="4299173" cy="2646943"/>
          </a:xfrm>
          <a:prstGeom prst="rect">
            <a:avLst/>
          </a:prstGeom>
          <a:ln>
            <a:solidFill>
              <a:srgbClr val="191A39"/>
            </a:solidFill>
          </a:ln>
        </p:spPr>
      </p:pic>
    </p:spTree>
    <p:extLst>
      <p:ext uri="{BB962C8B-B14F-4D97-AF65-F5344CB8AC3E}">
        <p14:creationId xmlns:p14="http://schemas.microsoft.com/office/powerpoint/2010/main" val="249064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hevron 15"/>
          <p:cNvSpPr/>
          <p:nvPr/>
        </p:nvSpPr>
        <p:spPr>
          <a:xfrm>
            <a:off x="143297" y="3212976"/>
            <a:ext cx="10656466" cy="576064"/>
          </a:xfrm>
          <a:prstGeom prst="chevron">
            <a:avLst/>
          </a:prstGeom>
          <a:solidFill>
            <a:srgbClr val="6E73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-21786"/>
            <a:ext cx="10799765" cy="1362555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9-17 at 12.11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01" y="-21785"/>
            <a:ext cx="2550450" cy="1368992"/>
          </a:xfrm>
          <a:prstGeom prst="rect">
            <a:avLst/>
          </a:prstGeom>
        </p:spPr>
      </p:pic>
      <p:sp>
        <p:nvSpPr>
          <p:cNvPr id="5" name="Tekstvak 5"/>
          <p:cNvSpPr txBox="1"/>
          <p:nvPr/>
        </p:nvSpPr>
        <p:spPr>
          <a:xfrm>
            <a:off x="359321" y="173274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rgbClr val="2E2D61"/>
                </a:solidFill>
                <a:latin typeface="Book Antiqua"/>
                <a:cs typeface="Book Antiqua"/>
              </a:rPr>
              <a:t>The </a:t>
            </a:r>
            <a:r>
              <a:rPr lang="nl-NL" sz="2000" b="1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four</a:t>
            </a:r>
            <a:r>
              <a:rPr lang="nl-NL" sz="2000" b="1" dirty="0" smtClean="0">
                <a:solidFill>
                  <a:srgbClr val="2E2D61"/>
                </a:solidFill>
                <a:latin typeface="Book Antiqua"/>
                <a:cs typeface="Book Antiqua"/>
              </a:rPr>
              <a:t> </a:t>
            </a:r>
            <a:r>
              <a:rPr lang="nl-NL" sz="2000" b="1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lives</a:t>
            </a:r>
            <a:r>
              <a:rPr lang="nl-NL" sz="2000" b="1" dirty="0" smtClean="0">
                <a:solidFill>
                  <a:srgbClr val="2E2D61"/>
                </a:solidFill>
                <a:latin typeface="Book Antiqua"/>
                <a:cs typeface="Book Antiqua"/>
              </a:rPr>
              <a:t> of Europe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03337" y="2708920"/>
            <a:ext cx="1800200" cy="1728192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rgbClr val="32326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519561" y="2708920"/>
            <a:ext cx="1800200" cy="1728192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rgbClr val="32326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535785" y="2708920"/>
            <a:ext cx="1800200" cy="1728192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rgbClr val="32326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480001" y="2708920"/>
            <a:ext cx="1800200" cy="1728192"/>
          </a:xfrm>
          <a:prstGeom prst="roundRect">
            <a:avLst/>
          </a:prstGeom>
          <a:blipFill rotWithShape="1">
            <a:blip r:embed="rId7">
              <a:grayscl/>
            </a:blip>
            <a:stretch>
              <a:fillRect/>
            </a:stretch>
          </a:blipFill>
          <a:ln>
            <a:solidFill>
              <a:srgbClr val="32326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96225" y="2708920"/>
            <a:ext cx="1800200" cy="1728192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rgbClr val="32326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8090" y="4482985"/>
            <a:ext cx="183544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2E2D61"/>
                </a:solidFill>
                <a:latin typeface="Book Antiqua"/>
                <a:cs typeface="Book Antiqua"/>
              </a:rPr>
              <a:t>John F. Dulles, 1956</a:t>
            </a:r>
            <a:r>
              <a:rPr lang="en-GB" dirty="0">
                <a:solidFill>
                  <a:srgbClr val="2E2D61"/>
                </a:solidFill>
                <a:latin typeface="Book Antiqua"/>
                <a:cs typeface="Book Antiqua"/>
              </a:rPr>
              <a:t>:</a:t>
            </a:r>
            <a:r>
              <a:rPr lang="en-GB" dirty="0" smtClean="0">
                <a:solidFill>
                  <a:srgbClr val="2E2D61"/>
                </a:solidFill>
                <a:latin typeface="Book Antiqua"/>
                <a:cs typeface="Book Antiqua"/>
              </a:rPr>
              <a:t> “Europe is tired</a:t>
            </a:r>
            <a:r>
              <a:rPr lang="en-GB" dirty="0">
                <a:solidFill>
                  <a:srgbClr val="2E2D61"/>
                </a:solidFill>
                <a:latin typeface="Book Antiqua"/>
                <a:cs typeface="Book Antiqua"/>
              </a:rPr>
              <a:t>, worn out and almost willing to buy </a:t>
            </a:r>
            <a:r>
              <a:rPr lang="en-GB" dirty="0" smtClean="0">
                <a:solidFill>
                  <a:srgbClr val="2E2D61"/>
                </a:solidFill>
                <a:latin typeface="Book Antiqua"/>
                <a:cs typeface="Book Antiqua"/>
              </a:rPr>
              <a:t>peace.”</a:t>
            </a:r>
            <a:endParaRPr lang="en-US" dirty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63777" y="4482985"/>
            <a:ext cx="187309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solidFill>
                  <a:srgbClr val="2E2D61"/>
                </a:solidFill>
                <a:latin typeface="Book Antiqua"/>
                <a:cs typeface="Book Antiqua"/>
              </a:rPr>
              <a:t>The Economist,</a:t>
            </a:r>
            <a:r>
              <a:rPr lang="en-GB" dirty="0" smtClean="0">
                <a:solidFill>
                  <a:srgbClr val="2E2D61"/>
                </a:solidFill>
                <a:latin typeface="Book Antiqua"/>
                <a:cs typeface="Book Antiqua"/>
              </a:rPr>
              <a:t>1974: “</a:t>
            </a:r>
            <a:r>
              <a:rPr lang="en-GB" dirty="0">
                <a:solidFill>
                  <a:srgbClr val="2E2D61"/>
                </a:solidFill>
                <a:latin typeface="Book Antiqua"/>
                <a:cs typeface="Book Antiqua"/>
              </a:rPr>
              <a:t>Europe has settled into a state of dejection and disarray</a:t>
            </a:r>
            <a:r>
              <a:rPr lang="en-GB" dirty="0" smtClean="0">
                <a:solidFill>
                  <a:srgbClr val="2E2D61"/>
                </a:solidFill>
                <a:latin typeface="Book Antiqua"/>
                <a:cs typeface="Book Antiqua"/>
              </a:rPr>
              <a:t>.”</a:t>
            </a:r>
            <a:endParaRPr lang="en-US" dirty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75545" y="4509120"/>
            <a:ext cx="2016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solidFill>
                  <a:srgbClr val="2E2D61"/>
                </a:solidFill>
                <a:latin typeface="Book Antiqua"/>
                <a:cs typeface="Book Antiqua"/>
              </a:rPr>
              <a:t>The New York Times, </a:t>
            </a:r>
            <a:r>
              <a:rPr lang="en-GB" dirty="0" smtClean="0">
                <a:solidFill>
                  <a:srgbClr val="2E2D61"/>
                </a:solidFill>
                <a:latin typeface="Book Antiqua"/>
                <a:cs typeface="Book Antiqua"/>
              </a:rPr>
              <a:t>1966: “Europe is plunging into anarchy.”</a:t>
            </a:r>
            <a:endParaRPr lang="en-US" dirty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52009" y="4509120"/>
            <a:ext cx="16561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solidFill>
                  <a:srgbClr val="2E2D61"/>
                </a:solidFill>
                <a:latin typeface="Book Antiqua"/>
                <a:cs typeface="Book Antiqua"/>
              </a:rPr>
              <a:t>The Times, </a:t>
            </a:r>
            <a:r>
              <a:rPr lang="en-GB" dirty="0" smtClean="0">
                <a:solidFill>
                  <a:srgbClr val="2E2D61"/>
                </a:solidFill>
                <a:latin typeface="Book Antiqua"/>
                <a:cs typeface="Book Antiqua"/>
              </a:rPr>
              <a:t>1992: “</a:t>
            </a:r>
            <a:r>
              <a:rPr lang="en-GB" dirty="0">
                <a:solidFill>
                  <a:srgbClr val="2E2D61"/>
                </a:solidFill>
                <a:latin typeface="Book Antiqua"/>
                <a:cs typeface="Book Antiqua"/>
              </a:rPr>
              <a:t>Europe </a:t>
            </a:r>
            <a:r>
              <a:rPr lang="en-GB" dirty="0" smtClean="0">
                <a:solidFill>
                  <a:srgbClr val="2E2D61"/>
                </a:solidFill>
                <a:latin typeface="Book Antiqua"/>
                <a:cs typeface="Book Antiqua"/>
              </a:rPr>
              <a:t>could follow the Soviet Union.”</a:t>
            </a:r>
            <a:endParaRPr lang="en-US" dirty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18" name="Tekstvak 5"/>
          <p:cNvSpPr txBox="1"/>
          <p:nvPr/>
        </p:nvSpPr>
        <p:spPr>
          <a:xfrm>
            <a:off x="359321" y="32336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I.	The crisis</a:t>
            </a:r>
          </a:p>
        </p:txBody>
      </p:sp>
    </p:spTree>
    <p:extLst>
      <p:ext uri="{BB962C8B-B14F-4D97-AF65-F5344CB8AC3E}">
        <p14:creationId xmlns:p14="http://schemas.microsoft.com/office/powerpoint/2010/main" val="32034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21786"/>
            <a:ext cx="10799765" cy="1362555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9-17 at 12.11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01" y="-21785"/>
            <a:ext cx="2550450" cy="1368992"/>
          </a:xfrm>
          <a:prstGeom prst="rect">
            <a:avLst/>
          </a:prstGeom>
        </p:spPr>
      </p:pic>
      <p:sp>
        <p:nvSpPr>
          <p:cNvPr id="5" name="Tekstvak 5"/>
          <p:cNvSpPr txBox="1"/>
          <p:nvPr/>
        </p:nvSpPr>
        <p:spPr>
          <a:xfrm>
            <a:off x="863377" y="180475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This</a:t>
            </a:r>
            <a:r>
              <a:rPr lang="nl-NL" sz="2000" b="1" dirty="0" smtClean="0">
                <a:solidFill>
                  <a:srgbClr val="2E2D61"/>
                </a:solidFill>
                <a:latin typeface="Book Antiqua"/>
                <a:cs typeface="Book Antiqua"/>
              </a:rPr>
              <a:t> crisis is different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51409" y="242088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1. The crisis of European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politics</a:t>
            </a:r>
            <a:endParaRPr lang="nl-NL" sz="2000" dirty="0" smtClean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7" name="Tekstvak 5"/>
          <p:cNvSpPr txBox="1"/>
          <p:nvPr/>
        </p:nvSpPr>
        <p:spPr>
          <a:xfrm>
            <a:off x="1151409" y="288487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2. The crisis of the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pragmatic</a:t>
            </a:r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politician</a:t>
            </a:r>
            <a:endParaRPr lang="nl-NL" sz="2000" dirty="0" smtClean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8" name="Tekstvak 5"/>
          <p:cNvSpPr txBox="1"/>
          <p:nvPr/>
        </p:nvSpPr>
        <p:spPr>
          <a:xfrm>
            <a:off x="1151409" y="3356992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3</a:t>
            </a:r>
            <a:r>
              <a:rPr lang="nl-NL" sz="2000" dirty="0">
                <a:solidFill>
                  <a:srgbClr val="2E2D61"/>
                </a:solidFill>
                <a:latin typeface="Book Antiqua"/>
                <a:cs typeface="Book Antiqua"/>
              </a:rPr>
              <a:t>.</a:t>
            </a:r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 The crisis of the welfare state</a:t>
            </a:r>
          </a:p>
        </p:txBody>
      </p:sp>
      <p:sp>
        <p:nvSpPr>
          <p:cNvPr id="11" name="Tekstvak 5"/>
          <p:cNvSpPr txBox="1"/>
          <p:nvPr/>
        </p:nvSpPr>
        <p:spPr>
          <a:xfrm>
            <a:off x="359321" y="32336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Copperplate Gothic Bold"/>
                <a:cs typeface="Copperplate Gothic Bold"/>
              </a:rPr>
              <a:t>I.	The crisis</a:t>
            </a:r>
          </a:p>
        </p:txBody>
      </p:sp>
      <p:sp>
        <p:nvSpPr>
          <p:cNvPr id="9" name="Tekstvak 5"/>
          <p:cNvSpPr txBox="1"/>
          <p:nvPr/>
        </p:nvSpPr>
        <p:spPr>
          <a:xfrm>
            <a:off x="1151409" y="382097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4. The crisis of the European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economy</a:t>
            </a:r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 – the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balance</a:t>
            </a:r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 of power</a:t>
            </a:r>
          </a:p>
        </p:txBody>
      </p:sp>
    </p:spTree>
    <p:extLst>
      <p:ext uri="{BB962C8B-B14F-4D97-AF65-F5344CB8AC3E}">
        <p14:creationId xmlns:p14="http://schemas.microsoft.com/office/powerpoint/2010/main" val="189825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21786"/>
            <a:ext cx="10799765" cy="1362555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9-17 at 12.11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01" y="-21785"/>
            <a:ext cx="2550450" cy="1368992"/>
          </a:xfrm>
          <a:prstGeom prst="rect">
            <a:avLst/>
          </a:prstGeom>
        </p:spPr>
      </p:pic>
      <p:sp>
        <p:nvSpPr>
          <p:cNvPr id="5" name="Tekstvak 5"/>
          <p:cNvSpPr txBox="1"/>
          <p:nvPr/>
        </p:nvSpPr>
        <p:spPr>
          <a:xfrm>
            <a:off x="863377" y="180475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Layers</a:t>
            </a:r>
            <a:r>
              <a:rPr lang="nl-NL" sz="2000" b="1" dirty="0" smtClean="0">
                <a:solidFill>
                  <a:srgbClr val="2E2D61"/>
                </a:solidFill>
                <a:latin typeface="Book Antiqua"/>
                <a:cs typeface="Book Antiqua"/>
              </a:rPr>
              <a:t> of </a:t>
            </a:r>
            <a:r>
              <a:rPr lang="nl-NL" sz="2000" b="1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uncertainty</a:t>
            </a:r>
            <a:endParaRPr lang="nl-NL" sz="2000" b="1" dirty="0" smtClean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4" name="Oval 3"/>
          <p:cNvSpPr/>
          <p:nvPr/>
        </p:nvSpPr>
        <p:spPr>
          <a:xfrm>
            <a:off x="2735585" y="2348880"/>
            <a:ext cx="4248472" cy="4032448"/>
          </a:xfrm>
          <a:prstGeom prst="ellipse">
            <a:avLst/>
          </a:prstGeom>
          <a:solidFill>
            <a:srgbClr val="C2C6F4"/>
          </a:solidFill>
          <a:ln>
            <a:solidFill>
              <a:srgbClr val="191A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kstvak 5"/>
          <p:cNvSpPr txBox="1"/>
          <p:nvPr/>
        </p:nvSpPr>
        <p:spPr>
          <a:xfrm>
            <a:off x="7128073" y="220486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1. The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world</a:t>
            </a:r>
            <a:endParaRPr lang="nl-NL" sz="2000" dirty="0" smtClean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17" name="Tekstvak 5"/>
          <p:cNvSpPr txBox="1"/>
          <p:nvPr/>
        </p:nvSpPr>
        <p:spPr>
          <a:xfrm>
            <a:off x="7128073" y="270892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2E2D61"/>
                </a:solidFill>
                <a:latin typeface="Book Antiqua"/>
                <a:cs typeface="Book Antiqua"/>
              </a:rPr>
              <a:t>2</a:t>
            </a:r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. Europe</a:t>
            </a:r>
          </a:p>
        </p:txBody>
      </p:sp>
      <p:sp>
        <p:nvSpPr>
          <p:cNvPr id="18" name="Tekstvak 5"/>
          <p:cNvSpPr txBox="1"/>
          <p:nvPr/>
        </p:nvSpPr>
        <p:spPr>
          <a:xfrm>
            <a:off x="7128073" y="317290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3. The state</a:t>
            </a:r>
          </a:p>
        </p:txBody>
      </p:sp>
      <p:sp>
        <p:nvSpPr>
          <p:cNvPr id="19" name="Tekstvak 5"/>
          <p:cNvSpPr txBox="1"/>
          <p:nvPr/>
        </p:nvSpPr>
        <p:spPr>
          <a:xfrm>
            <a:off x="7128073" y="3676962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4. Society</a:t>
            </a:r>
          </a:p>
        </p:txBody>
      </p:sp>
      <p:sp>
        <p:nvSpPr>
          <p:cNvPr id="20" name="Tekstvak 5"/>
          <p:cNvSpPr txBox="1"/>
          <p:nvPr/>
        </p:nvSpPr>
        <p:spPr>
          <a:xfrm>
            <a:off x="7128073" y="414908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5.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Citizenship</a:t>
            </a:r>
            <a:endParaRPr lang="nl-NL" sz="2000" dirty="0" smtClean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278" y="3140968"/>
            <a:ext cx="4356787" cy="2471936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3095625" y="2691122"/>
            <a:ext cx="3489422" cy="3312000"/>
          </a:xfrm>
          <a:prstGeom prst="ellipse">
            <a:avLst/>
          </a:prstGeom>
          <a:solidFill>
            <a:srgbClr val="747794"/>
          </a:solidFill>
          <a:ln>
            <a:solidFill>
              <a:srgbClr val="191A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673" y="3124944"/>
            <a:ext cx="2637613" cy="2336304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3455665" y="3028079"/>
            <a:ext cx="2730852" cy="2592000"/>
          </a:xfrm>
          <a:prstGeom prst="ellipse">
            <a:avLst/>
          </a:prstGeom>
          <a:solidFill>
            <a:srgbClr val="4E5063"/>
          </a:solidFill>
          <a:ln>
            <a:solidFill>
              <a:srgbClr val="191A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681" y="3487211"/>
            <a:ext cx="2381027" cy="1669981"/>
          </a:xfrm>
          <a:prstGeom prst="rect">
            <a:avLst/>
          </a:prstGeom>
        </p:spPr>
      </p:pic>
      <p:sp>
        <p:nvSpPr>
          <p:cNvPr id="15" name="Oval 14"/>
          <p:cNvSpPr>
            <a:spLocks noChangeAspect="1"/>
          </p:cNvSpPr>
          <p:nvPr/>
        </p:nvSpPr>
        <p:spPr>
          <a:xfrm>
            <a:off x="3815705" y="3356992"/>
            <a:ext cx="1972282" cy="187200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rgbClr val="191A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3815705" y="3356992"/>
            <a:ext cx="1972282" cy="1872000"/>
          </a:xfrm>
          <a:prstGeom prst="ellipse">
            <a:avLst/>
          </a:prstGeom>
          <a:solidFill>
            <a:srgbClr val="32326D"/>
          </a:solidFill>
          <a:ln>
            <a:solidFill>
              <a:srgbClr val="191A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8153" y="1412776"/>
            <a:ext cx="1350771" cy="5250083"/>
          </a:xfrm>
          <a:prstGeom prst="rect">
            <a:avLst/>
          </a:prstGeom>
        </p:spPr>
      </p:pic>
      <p:sp>
        <p:nvSpPr>
          <p:cNvPr id="21" name="Tekstvak 5"/>
          <p:cNvSpPr txBox="1"/>
          <p:nvPr/>
        </p:nvSpPr>
        <p:spPr>
          <a:xfrm>
            <a:off x="359321" y="32336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Copperplate Gothic Bold"/>
                <a:cs typeface="Copperplate Gothic Bold"/>
              </a:rPr>
              <a:t>I.	The crisis</a:t>
            </a:r>
          </a:p>
        </p:txBody>
      </p:sp>
    </p:spTree>
    <p:extLst>
      <p:ext uri="{BB962C8B-B14F-4D97-AF65-F5344CB8AC3E}">
        <p14:creationId xmlns:p14="http://schemas.microsoft.com/office/powerpoint/2010/main" val="3232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/>
      <p:bldP spid="18" grpId="0"/>
      <p:bldP spid="19" grpId="0"/>
      <p:bldP spid="20" grpId="0"/>
      <p:bldP spid="13" grpId="0" animBg="1"/>
      <p:bldP spid="14" grpId="0" animBg="1"/>
      <p:bldP spid="15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21786"/>
            <a:ext cx="10799765" cy="1362555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9-17 at 12.11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01" y="-21785"/>
            <a:ext cx="2550450" cy="1368992"/>
          </a:xfrm>
          <a:prstGeom prst="rect">
            <a:avLst/>
          </a:prstGeom>
        </p:spPr>
      </p:pic>
      <p:sp>
        <p:nvSpPr>
          <p:cNvPr id="11" name="Tekstvak 5"/>
          <p:cNvSpPr txBox="1"/>
          <p:nvPr/>
        </p:nvSpPr>
        <p:spPr>
          <a:xfrm>
            <a:off x="1511449" y="242088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1.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Economic</a:t>
            </a:r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 power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politics</a:t>
            </a:r>
            <a:endParaRPr lang="nl-NL" sz="2000" dirty="0" smtClean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13" name="Tekstvak 5"/>
          <p:cNvSpPr txBox="1"/>
          <p:nvPr/>
        </p:nvSpPr>
        <p:spPr>
          <a:xfrm>
            <a:off x="1511449" y="295688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2. Resources</a:t>
            </a:r>
          </a:p>
        </p:txBody>
      </p:sp>
      <p:sp>
        <p:nvSpPr>
          <p:cNvPr id="14" name="Tekstvak 5"/>
          <p:cNvSpPr txBox="1"/>
          <p:nvPr/>
        </p:nvSpPr>
        <p:spPr>
          <a:xfrm>
            <a:off x="1511449" y="3501008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3. International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organizations</a:t>
            </a:r>
            <a:endParaRPr lang="nl-NL" sz="2000" dirty="0" smtClean="0">
              <a:solidFill>
                <a:srgbClr val="2E2D61"/>
              </a:solidFill>
              <a:latin typeface="Book Antiqua"/>
              <a:cs typeface="Book Antiqua"/>
            </a:endParaRPr>
          </a:p>
        </p:txBody>
      </p:sp>
      <p:sp>
        <p:nvSpPr>
          <p:cNvPr id="15" name="Tekstvak 5"/>
          <p:cNvSpPr txBox="1"/>
          <p:nvPr/>
        </p:nvSpPr>
        <p:spPr>
          <a:xfrm>
            <a:off x="1511449" y="407707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4. Military </a:t>
            </a:r>
          </a:p>
        </p:txBody>
      </p:sp>
      <p:sp>
        <p:nvSpPr>
          <p:cNvPr id="16" name="Tekstvak 5"/>
          <p:cNvSpPr txBox="1"/>
          <p:nvPr/>
        </p:nvSpPr>
        <p:spPr>
          <a:xfrm>
            <a:off x="1511449" y="4613066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5.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Europe’s</a:t>
            </a:r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 gun </a:t>
            </a:r>
            <a:r>
              <a:rPr lang="nl-NL" sz="2000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powder</a:t>
            </a:r>
            <a:r>
              <a:rPr lang="nl-NL" sz="2000" dirty="0" smtClean="0">
                <a:solidFill>
                  <a:srgbClr val="2E2D61"/>
                </a:solidFill>
                <a:latin typeface="Book Antiqua"/>
                <a:cs typeface="Book Antiqua"/>
              </a:rPr>
              <a:t> moment</a:t>
            </a:r>
          </a:p>
        </p:txBody>
      </p:sp>
      <p:sp>
        <p:nvSpPr>
          <p:cNvPr id="12" name="Tekstvak 5"/>
          <p:cNvSpPr txBox="1"/>
          <p:nvPr/>
        </p:nvSpPr>
        <p:spPr>
          <a:xfrm>
            <a:off x="863377" y="1804754"/>
            <a:ext cx="9967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rgbClr val="2E2D61"/>
                </a:solidFill>
                <a:latin typeface="Book Antiqua"/>
                <a:cs typeface="Book Antiqua"/>
              </a:rPr>
              <a:t>The </a:t>
            </a:r>
            <a:r>
              <a:rPr lang="nl-NL" sz="2000" b="1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penthatlon</a:t>
            </a:r>
            <a:r>
              <a:rPr lang="nl-NL" sz="2000" b="1" dirty="0" smtClean="0">
                <a:solidFill>
                  <a:srgbClr val="2E2D61"/>
                </a:solidFill>
                <a:latin typeface="Book Antiqua"/>
                <a:cs typeface="Book Antiqua"/>
              </a:rPr>
              <a:t> </a:t>
            </a:r>
            <a:r>
              <a:rPr lang="nl-NL" sz="2000" b="1" dirty="0" err="1" smtClean="0">
                <a:solidFill>
                  <a:srgbClr val="2E2D61"/>
                </a:solidFill>
                <a:latin typeface="Book Antiqua"/>
                <a:cs typeface="Book Antiqua"/>
              </a:rPr>
              <a:t>for</a:t>
            </a:r>
            <a:r>
              <a:rPr lang="nl-NL" sz="2000" b="1" dirty="0" smtClean="0">
                <a:solidFill>
                  <a:srgbClr val="2E2D61"/>
                </a:solidFill>
                <a:latin typeface="Book Antiqua"/>
                <a:cs typeface="Book Antiqua"/>
              </a:rPr>
              <a:t> power</a:t>
            </a:r>
          </a:p>
        </p:txBody>
      </p:sp>
      <p:sp>
        <p:nvSpPr>
          <p:cNvPr id="18" name="Tekstvak 5"/>
          <p:cNvSpPr txBox="1"/>
          <p:nvPr/>
        </p:nvSpPr>
        <p:spPr>
          <a:xfrm>
            <a:off x="359321" y="32336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II. The </a:t>
            </a:r>
            <a:r>
              <a:rPr lang="nl-NL" sz="2400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world</a:t>
            </a:r>
            <a:endParaRPr lang="nl-NL" sz="2400" dirty="0" smtClean="0">
              <a:solidFill>
                <a:schemeClr val="bg1"/>
              </a:solidFill>
              <a:latin typeface="Copperplate Gothic Bold"/>
              <a:cs typeface="Copperplat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29270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2225"/>
            <a:ext cx="10799763" cy="1363663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9938" name="Picture 4" descr="Screen Shot 2013-09-22 at 17.39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r="9859"/>
          <a:stretch>
            <a:fillRect/>
          </a:stretch>
        </p:blipFill>
        <p:spPr bwMode="auto">
          <a:xfrm>
            <a:off x="2305050" y="1341438"/>
            <a:ext cx="8494713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vak 5"/>
          <p:cNvSpPr txBox="1"/>
          <p:nvPr/>
        </p:nvSpPr>
        <p:spPr>
          <a:xfrm>
            <a:off x="4211638" y="2205038"/>
            <a:ext cx="10445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/>
                <a:cs typeface="Book Antiqua"/>
              </a:rPr>
              <a:t>Rusland</a:t>
            </a:r>
          </a:p>
        </p:txBody>
      </p:sp>
      <p:sp>
        <p:nvSpPr>
          <p:cNvPr id="21" name="Tekstvak 5"/>
          <p:cNvSpPr txBox="1"/>
          <p:nvPr/>
        </p:nvSpPr>
        <p:spPr>
          <a:xfrm>
            <a:off x="3708400" y="2924175"/>
            <a:ext cx="10429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/>
                <a:cs typeface="Book Antiqua"/>
              </a:rPr>
              <a:t>Turkije</a:t>
            </a:r>
          </a:p>
        </p:txBody>
      </p:sp>
      <p:sp>
        <p:nvSpPr>
          <p:cNvPr id="22" name="Tekstvak 5"/>
          <p:cNvSpPr txBox="1"/>
          <p:nvPr/>
        </p:nvSpPr>
        <p:spPr>
          <a:xfrm>
            <a:off x="3924300" y="3625850"/>
            <a:ext cx="10429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ook Antiqua"/>
                <a:cs typeface="Book Antiqua"/>
              </a:rPr>
              <a:t>S.Arabië</a:t>
            </a:r>
            <a:endParaRPr lang="nl-NL" sz="1400" b="1" dirty="0">
              <a:solidFill>
                <a:schemeClr val="tx1">
                  <a:lumMod val="65000"/>
                  <a:lumOff val="3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Tekstvak 5"/>
          <p:cNvSpPr txBox="1"/>
          <p:nvPr/>
        </p:nvSpPr>
        <p:spPr>
          <a:xfrm>
            <a:off x="4429125" y="3213100"/>
            <a:ext cx="10429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/>
                <a:cs typeface="Book Antiqua"/>
              </a:rPr>
              <a:t>Iran</a:t>
            </a:r>
          </a:p>
        </p:txBody>
      </p:sp>
      <p:sp>
        <p:nvSpPr>
          <p:cNvPr id="16" name="Freeform 15"/>
          <p:cNvSpPr/>
          <p:nvPr/>
        </p:nvSpPr>
        <p:spPr>
          <a:xfrm>
            <a:off x="2754313" y="2538413"/>
            <a:ext cx="557212" cy="530225"/>
          </a:xfrm>
          <a:custGeom>
            <a:avLst/>
            <a:gdLst>
              <a:gd name="connsiteX0" fmla="*/ 4519 w 557514"/>
              <a:gd name="connsiteY0" fmla="*/ 66747 h 529925"/>
              <a:gd name="connsiteX1" fmla="*/ 549877 w 557514"/>
              <a:gd name="connsiteY1" fmla="*/ 51806 h 529925"/>
              <a:gd name="connsiteX2" fmla="*/ 303345 w 557514"/>
              <a:gd name="connsiteY2" fmla="*/ 529923 h 529925"/>
              <a:gd name="connsiteX3" fmla="*/ 4519 w 557514"/>
              <a:gd name="connsiteY3" fmla="*/ 66747 h 52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514" h="529925">
                <a:moveTo>
                  <a:pt x="4519" y="66747"/>
                </a:moveTo>
                <a:cubicBezTo>
                  <a:pt x="45608" y="-12939"/>
                  <a:pt x="500073" y="-25390"/>
                  <a:pt x="549877" y="51806"/>
                </a:cubicBezTo>
                <a:cubicBezTo>
                  <a:pt x="599681" y="129002"/>
                  <a:pt x="392993" y="531168"/>
                  <a:pt x="303345" y="529923"/>
                </a:cubicBezTo>
                <a:cubicBezTo>
                  <a:pt x="213697" y="528678"/>
                  <a:pt x="-36570" y="146433"/>
                  <a:pt x="4519" y="66747"/>
                </a:cubicBezTo>
                <a:close/>
              </a:path>
            </a:pathLst>
          </a:custGeom>
          <a:solidFill>
            <a:srgbClr val="C2C6F4">
              <a:alpha val="65000"/>
            </a:srgbClr>
          </a:solidFill>
          <a:ln w="38100" cmpd="sng">
            <a:solidFill>
              <a:srgbClr val="32326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4" name="Tekstvak 5"/>
          <p:cNvSpPr txBox="1">
            <a:spLocks noChangeArrowheads="1"/>
          </p:cNvSpPr>
          <p:nvPr/>
        </p:nvSpPr>
        <p:spPr bwMode="auto">
          <a:xfrm>
            <a:off x="215900" y="2020888"/>
            <a:ext cx="381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000">
                <a:solidFill>
                  <a:srgbClr val="2E2D61"/>
                </a:solidFill>
                <a:latin typeface="Book Antiqua" charset="0"/>
                <a:cs typeface="Book Antiqua" charset="0"/>
              </a:rPr>
              <a:t>1. Heartland</a:t>
            </a:r>
          </a:p>
        </p:txBody>
      </p:sp>
      <p:sp>
        <p:nvSpPr>
          <p:cNvPr id="25" name="Freeform 24"/>
          <p:cNvSpPr/>
          <p:nvPr/>
        </p:nvSpPr>
        <p:spPr>
          <a:xfrm>
            <a:off x="2303463" y="1779588"/>
            <a:ext cx="1439862" cy="1504950"/>
          </a:xfrm>
          <a:custGeom>
            <a:avLst/>
            <a:gdLst>
              <a:gd name="connsiteX0" fmla="*/ 8259 w 1439980"/>
              <a:gd name="connsiteY0" fmla="*/ 1351001 h 1505192"/>
              <a:gd name="connsiteX1" fmla="*/ 1413326 w 1439980"/>
              <a:gd name="connsiteY1" fmla="*/ 1323981 h 1505192"/>
              <a:gd name="connsiteX2" fmla="*/ 859405 w 1439980"/>
              <a:gd name="connsiteY2" fmla="*/ 3 h 1505192"/>
              <a:gd name="connsiteX3" fmla="*/ 8259 w 1439980"/>
              <a:gd name="connsiteY3" fmla="*/ 1351001 h 150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980" h="1505192">
                <a:moveTo>
                  <a:pt x="8259" y="1351001"/>
                </a:moveTo>
                <a:cubicBezTo>
                  <a:pt x="100579" y="1571664"/>
                  <a:pt x="1271468" y="1549147"/>
                  <a:pt x="1413326" y="1323981"/>
                </a:cubicBezTo>
                <a:cubicBezTo>
                  <a:pt x="1555184" y="1098815"/>
                  <a:pt x="1095834" y="-2249"/>
                  <a:pt x="859405" y="3"/>
                </a:cubicBezTo>
                <a:cubicBezTo>
                  <a:pt x="622976" y="2255"/>
                  <a:pt x="-84061" y="1130338"/>
                  <a:pt x="8259" y="1351001"/>
                </a:cubicBezTo>
                <a:close/>
              </a:path>
            </a:pathLst>
          </a:custGeom>
          <a:solidFill>
            <a:srgbClr val="32326D">
              <a:alpha val="10000"/>
            </a:srgbClr>
          </a:solidFill>
          <a:ln w="38100" cmpd="sng">
            <a:solidFill>
              <a:srgbClr val="32326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6" name="Tekstvak 5"/>
          <p:cNvSpPr txBox="1">
            <a:spLocks noChangeArrowheads="1"/>
          </p:cNvSpPr>
          <p:nvPr/>
        </p:nvSpPr>
        <p:spPr bwMode="auto">
          <a:xfrm>
            <a:off x="215900" y="2668588"/>
            <a:ext cx="381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000">
                <a:solidFill>
                  <a:srgbClr val="2E2D61"/>
                </a:solidFill>
                <a:latin typeface="Book Antiqua" charset="0"/>
                <a:cs typeface="Book Antiqua" charset="0"/>
              </a:rPr>
              <a:t>2. Periphery</a:t>
            </a:r>
          </a:p>
        </p:txBody>
      </p:sp>
      <p:sp>
        <p:nvSpPr>
          <p:cNvPr id="39947" name="Tekstvak 5"/>
          <p:cNvSpPr txBox="1">
            <a:spLocks noChangeArrowheads="1"/>
          </p:cNvSpPr>
          <p:nvPr/>
        </p:nvSpPr>
        <p:spPr bwMode="auto">
          <a:xfrm>
            <a:off x="215900" y="3244850"/>
            <a:ext cx="381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000">
                <a:solidFill>
                  <a:srgbClr val="2E2D61"/>
                </a:solidFill>
                <a:latin typeface="Book Antiqua" charset="0"/>
                <a:cs typeface="Book Antiqua" charset="0"/>
              </a:rPr>
              <a:t>3. Arc of disquiet</a:t>
            </a:r>
          </a:p>
        </p:txBody>
      </p:sp>
      <p:sp>
        <p:nvSpPr>
          <p:cNvPr id="39948" name="Tekstvak 5"/>
          <p:cNvSpPr txBox="1">
            <a:spLocks noChangeArrowheads="1"/>
          </p:cNvSpPr>
          <p:nvPr/>
        </p:nvSpPr>
        <p:spPr bwMode="auto">
          <a:xfrm>
            <a:off x="215900" y="4397375"/>
            <a:ext cx="381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000">
                <a:solidFill>
                  <a:srgbClr val="2E2D61"/>
                </a:solidFill>
                <a:latin typeface="Book Antiqua" charset="0"/>
                <a:cs typeface="Book Antiqua" charset="0"/>
              </a:rPr>
              <a:t>4. Wedge of hardship</a:t>
            </a:r>
          </a:p>
        </p:txBody>
      </p:sp>
      <p:sp>
        <p:nvSpPr>
          <p:cNvPr id="19" name="Freeform 18"/>
          <p:cNvSpPr/>
          <p:nvPr/>
        </p:nvSpPr>
        <p:spPr>
          <a:xfrm>
            <a:off x="1719263" y="3644900"/>
            <a:ext cx="4400550" cy="2001838"/>
          </a:xfrm>
          <a:custGeom>
            <a:avLst/>
            <a:gdLst>
              <a:gd name="connsiteX0" fmla="*/ 0 w 4400214"/>
              <a:gd name="connsiteY0" fmla="*/ 1987176 h 2001192"/>
              <a:gd name="connsiteX1" fmla="*/ 1359658 w 4400214"/>
              <a:gd name="connsiteY1" fmla="*/ 1994647 h 2001192"/>
              <a:gd name="connsiteX2" fmla="*/ 2562434 w 4400214"/>
              <a:gd name="connsiteY2" fmla="*/ 1957294 h 2001192"/>
              <a:gd name="connsiteX3" fmla="*/ 3369264 w 4400214"/>
              <a:gd name="connsiteY3" fmla="*/ 1561353 h 2001192"/>
              <a:gd name="connsiteX4" fmla="*/ 3899680 w 4400214"/>
              <a:gd name="connsiteY4" fmla="*/ 874058 h 2001192"/>
              <a:gd name="connsiteX5" fmla="*/ 4400214 w 4400214"/>
              <a:gd name="connsiteY5" fmla="*/ 0 h 200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0214" h="2001192">
                <a:moveTo>
                  <a:pt x="0" y="1987176"/>
                </a:moveTo>
                <a:lnTo>
                  <a:pt x="1359658" y="1994647"/>
                </a:lnTo>
                <a:cubicBezTo>
                  <a:pt x="1786730" y="1989667"/>
                  <a:pt x="2227500" y="2029510"/>
                  <a:pt x="2562434" y="1957294"/>
                </a:cubicBezTo>
                <a:cubicBezTo>
                  <a:pt x="2897368" y="1885078"/>
                  <a:pt x="3146390" y="1741892"/>
                  <a:pt x="3369264" y="1561353"/>
                </a:cubicBezTo>
                <a:cubicBezTo>
                  <a:pt x="3592138" y="1380814"/>
                  <a:pt x="3727855" y="1134283"/>
                  <a:pt x="3899680" y="874058"/>
                </a:cubicBezTo>
                <a:cubicBezTo>
                  <a:pt x="4071505" y="613832"/>
                  <a:pt x="4400214" y="0"/>
                  <a:pt x="4400214" y="0"/>
                </a:cubicBezTo>
              </a:path>
            </a:pathLst>
          </a:custGeom>
          <a:ln w="34925">
            <a:solidFill>
              <a:srgbClr val="2E2D6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9950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2470150"/>
            <a:ext cx="18716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989138"/>
            <a:ext cx="10799762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2" name="Tekstvak 5"/>
          <p:cNvSpPr txBox="1">
            <a:spLocks noChangeArrowheads="1"/>
          </p:cNvSpPr>
          <p:nvPr/>
        </p:nvSpPr>
        <p:spPr bwMode="auto">
          <a:xfrm>
            <a:off x="215900" y="5837238"/>
            <a:ext cx="381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000">
                <a:solidFill>
                  <a:srgbClr val="2E2D61"/>
                </a:solidFill>
                <a:latin typeface="Book Antiqua" charset="0"/>
                <a:cs typeface="Book Antiqua" charset="0"/>
              </a:rPr>
              <a:t>5. The rivals</a:t>
            </a:r>
          </a:p>
        </p:txBody>
      </p:sp>
      <p:sp>
        <p:nvSpPr>
          <p:cNvPr id="31" name="Freeform 30"/>
          <p:cNvSpPr/>
          <p:nvPr/>
        </p:nvSpPr>
        <p:spPr>
          <a:xfrm>
            <a:off x="1943100" y="1903413"/>
            <a:ext cx="2514600" cy="1741487"/>
          </a:xfrm>
          <a:custGeom>
            <a:avLst/>
            <a:gdLst>
              <a:gd name="connsiteX0" fmla="*/ 1938037 w 2513707"/>
              <a:gd name="connsiteY0" fmla="*/ 0 h 1741188"/>
              <a:gd name="connsiteX1" fmla="*/ 2361363 w 2513707"/>
              <a:gd name="connsiteY1" fmla="*/ 853322 h 1741188"/>
              <a:gd name="connsiteX2" fmla="*/ 2473809 w 2513707"/>
              <a:gd name="connsiteY2" fmla="*/ 1111304 h 1741188"/>
              <a:gd name="connsiteX3" fmla="*/ 2513496 w 2513707"/>
              <a:gd name="connsiteY3" fmla="*/ 1342825 h 1741188"/>
              <a:gd name="connsiteX4" fmla="*/ 2487038 w 2513707"/>
              <a:gd name="connsiteY4" fmla="*/ 1514813 h 1741188"/>
              <a:gd name="connsiteX5" fmla="*/ 2434122 w 2513707"/>
              <a:gd name="connsiteY5" fmla="*/ 1640496 h 1741188"/>
              <a:gd name="connsiteX6" fmla="*/ 2315062 w 2513707"/>
              <a:gd name="connsiteY6" fmla="*/ 1719875 h 1741188"/>
              <a:gd name="connsiteX7" fmla="*/ 2143086 w 2513707"/>
              <a:gd name="connsiteY7" fmla="*/ 1739719 h 1741188"/>
              <a:gd name="connsiteX8" fmla="*/ 2024025 w 2513707"/>
              <a:gd name="connsiteY8" fmla="*/ 1739719 h 1741188"/>
              <a:gd name="connsiteX9" fmla="*/ 0 w 2513707"/>
              <a:gd name="connsiteY9" fmla="*/ 1733104 h 174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13707" h="1741188">
                <a:moveTo>
                  <a:pt x="1938037" y="0"/>
                </a:moveTo>
                <a:cubicBezTo>
                  <a:pt x="2105052" y="334052"/>
                  <a:pt x="2272068" y="668105"/>
                  <a:pt x="2361363" y="853322"/>
                </a:cubicBezTo>
                <a:cubicBezTo>
                  <a:pt x="2450658" y="1038539"/>
                  <a:pt x="2448454" y="1029720"/>
                  <a:pt x="2473809" y="1111304"/>
                </a:cubicBezTo>
                <a:cubicBezTo>
                  <a:pt x="2499164" y="1192888"/>
                  <a:pt x="2511291" y="1275574"/>
                  <a:pt x="2513496" y="1342825"/>
                </a:cubicBezTo>
                <a:cubicBezTo>
                  <a:pt x="2515701" y="1410076"/>
                  <a:pt x="2500267" y="1465201"/>
                  <a:pt x="2487038" y="1514813"/>
                </a:cubicBezTo>
                <a:cubicBezTo>
                  <a:pt x="2473809" y="1564425"/>
                  <a:pt x="2462785" y="1606319"/>
                  <a:pt x="2434122" y="1640496"/>
                </a:cubicBezTo>
                <a:cubicBezTo>
                  <a:pt x="2405459" y="1674673"/>
                  <a:pt x="2363568" y="1703338"/>
                  <a:pt x="2315062" y="1719875"/>
                </a:cubicBezTo>
                <a:cubicBezTo>
                  <a:pt x="2266556" y="1736412"/>
                  <a:pt x="2191592" y="1736412"/>
                  <a:pt x="2143086" y="1739719"/>
                </a:cubicBezTo>
                <a:cubicBezTo>
                  <a:pt x="2094580" y="1743026"/>
                  <a:pt x="2024025" y="1739719"/>
                  <a:pt x="2024025" y="1739719"/>
                </a:cubicBezTo>
                <a:lnTo>
                  <a:pt x="0" y="1733104"/>
                </a:lnTo>
              </a:path>
            </a:pathLst>
          </a:custGeom>
          <a:ln w="38100" cmpd="sng">
            <a:solidFill>
              <a:srgbClr val="0B20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54" name="Tekstvak 5"/>
          <p:cNvSpPr txBox="1">
            <a:spLocks noChangeArrowheads="1"/>
          </p:cNvSpPr>
          <p:nvPr/>
        </p:nvSpPr>
        <p:spPr bwMode="auto">
          <a:xfrm>
            <a:off x="358775" y="323850"/>
            <a:ext cx="7561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dirty="0">
                <a:solidFill>
                  <a:schemeClr val="bg1"/>
                </a:solidFill>
                <a:latin typeface="Copperplate Gothic Bold" charset="0"/>
                <a:cs typeface="Copperplate Gothic Bold" charset="0"/>
              </a:rPr>
              <a:t>II.	The </a:t>
            </a:r>
            <a:r>
              <a:rPr lang="nl-NL" dirty="0" err="1">
                <a:solidFill>
                  <a:schemeClr val="bg1"/>
                </a:solidFill>
                <a:latin typeface="Copperplate Gothic Bold" charset="0"/>
                <a:cs typeface="Copperplate Gothic Bold" charset="0"/>
              </a:rPr>
              <a:t>world</a:t>
            </a:r>
            <a:endParaRPr lang="nl-NL" dirty="0">
              <a:solidFill>
                <a:schemeClr val="bg1"/>
              </a:solidFill>
              <a:latin typeface="Copperplate Gothic Bold" charset="0"/>
              <a:cs typeface="Copperplate Gothic Bold" charset="0"/>
            </a:endParaRPr>
          </a:p>
        </p:txBody>
      </p:sp>
      <p:pic>
        <p:nvPicPr>
          <p:cNvPr id="24" name="Picture 23" descr="Screen Shot 2013-09-17 at 12.11.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01" y="-21785"/>
            <a:ext cx="2550450" cy="13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8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21786"/>
            <a:ext cx="10799765" cy="1362555"/>
          </a:xfrm>
          <a:prstGeom prst="rect">
            <a:avLst/>
          </a:prstGeom>
          <a:solidFill>
            <a:srgbClr val="3335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3-09-17 at 12.11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01" y="-21785"/>
            <a:ext cx="2550450" cy="1368992"/>
          </a:xfrm>
          <a:prstGeom prst="rect">
            <a:avLst/>
          </a:prstGeom>
        </p:spPr>
      </p:pic>
      <p:sp>
        <p:nvSpPr>
          <p:cNvPr id="10" name="Tekstvak 5"/>
          <p:cNvSpPr txBox="1"/>
          <p:nvPr/>
        </p:nvSpPr>
        <p:spPr>
          <a:xfrm>
            <a:off x="359321" y="32336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III.		The dilemma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61" y="2492896"/>
            <a:ext cx="3850075" cy="2464048"/>
          </a:xfrm>
          <a:prstGeom prst="rect">
            <a:avLst/>
          </a:prstGeom>
          <a:ln>
            <a:solidFill>
              <a:srgbClr val="32326D"/>
            </a:solidFill>
          </a:ln>
        </p:spPr>
      </p:pic>
      <p:sp>
        <p:nvSpPr>
          <p:cNvPr id="5" name="Left-Right Arrow 4"/>
          <p:cNvSpPr/>
          <p:nvPr/>
        </p:nvSpPr>
        <p:spPr>
          <a:xfrm>
            <a:off x="4895825" y="3212976"/>
            <a:ext cx="1008112" cy="504056"/>
          </a:xfrm>
          <a:prstGeom prst="leftRightArrow">
            <a:avLst/>
          </a:prstGeom>
          <a:solidFill>
            <a:srgbClr val="32326D"/>
          </a:solidFill>
          <a:ln>
            <a:solidFill>
              <a:srgbClr val="32326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154" y="2517903"/>
            <a:ext cx="3806239" cy="2439041"/>
          </a:xfrm>
          <a:prstGeom prst="rect">
            <a:avLst/>
          </a:prstGeom>
          <a:ln>
            <a:solidFill>
              <a:srgbClr val="32326D"/>
            </a:solidFill>
          </a:ln>
        </p:spPr>
      </p:pic>
    </p:spTree>
    <p:extLst>
      <p:ext uri="{BB962C8B-B14F-4D97-AF65-F5344CB8AC3E}">
        <p14:creationId xmlns:p14="http://schemas.microsoft.com/office/powerpoint/2010/main" val="368351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7967</TotalTime>
  <Words>241</Words>
  <Application>Microsoft Office PowerPoint</Application>
  <PresentationFormat>Niestandardowy</PresentationFormat>
  <Paragraphs>63</Paragraphs>
  <Slides>11</Slides>
  <Notes>11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Office-thema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BICCS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Jonathan Holslag</dc:creator>
  <cp:lastModifiedBy>user</cp:lastModifiedBy>
  <cp:revision>641</cp:revision>
  <cp:lastPrinted>2013-06-18T10:53:38Z</cp:lastPrinted>
  <dcterms:created xsi:type="dcterms:W3CDTF">2012-06-19T09:12:26Z</dcterms:created>
  <dcterms:modified xsi:type="dcterms:W3CDTF">2015-07-24T11:43:25Z</dcterms:modified>
</cp:coreProperties>
</file>